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8" r:id="rId13"/>
    <p:sldId id="267" r:id="rId14"/>
    <p:sldId id="269" r:id="rId15"/>
    <p:sldId id="270" r:id="rId16"/>
    <p:sldId id="271" r:id="rId17"/>
    <p:sldId id="272" r:id="rId18"/>
    <p:sldId id="273" r:id="rId19"/>
    <p:sldId id="274" r:id="rId20"/>
    <p:sldId id="275" r:id="rId21"/>
    <p:sldId id="322" r:id="rId22"/>
    <p:sldId id="328" r:id="rId23"/>
    <p:sldId id="323" r:id="rId24"/>
    <p:sldId id="324" r:id="rId25"/>
    <p:sldId id="325" r:id="rId26"/>
    <p:sldId id="326" r:id="rId27"/>
    <p:sldId id="327" r:id="rId28"/>
    <p:sldId id="330" r:id="rId29"/>
    <p:sldId id="276" r:id="rId30"/>
    <p:sldId id="277" r:id="rId31"/>
    <p:sldId id="278" r:id="rId32"/>
    <p:sldId id="279" r:id="rId33"/>
    <p:sldId id="280" r:id="rId34"/>
    <p:sldId id="335" r:id="rId35"/>
    <p:sldId id="336" r:id="rId36"/>
    <p:sldId id="337" r:id="rId37"/>
    <p:sldId id="281" r:id="rId38"/>
    <p:sldId id="282" r:id="rId39"/>
    <p:sldId id="354" r:id="rId40"/>
    <p:sldId id="355" r:id="rId41"/>
    <p:sldId id="356" r:id="rId42"/>
    <p:sldId id="357" r:id="rId43"/>
    <p:sldId id="358" r:id="rId44"/>
    <p:sldId id="359" r:id="rId45"/>
    <p:sldId id="360" r:id="rId46"/>
    <p:sldId id="338" r:id="rId47"/>
    <p:sldId id="339" r:id="rId48"/>
    <p:sldId id="340" r:id="rId49"/>
    <p:sldId id="341" r:id="rId50"/>
    <p:sldId id="342" r:id="rId51"/>
    <p:sldId id="283" r:id="rId52"/>
    <p:sldId id="331" r:id="rId53"/>
    <p:sldId id="332" r:id="rId54"/>
    <p:sldId id="333" r:id="rId55"/>
    <p:sldId id="284" r:id="rId56"/>
    <p:sldId id="285" r:id="rId57"/>
    <p:sldId id="286" r:id="rId58"/>
    <p:sldId id="287" r:id="rId59"/>
    <p:sldId id="353" r:id="rId60"/>
    <p:sldId id="288" r:id="rId61"/>
    <p:sldId id="289" r:id="rId62"/>
    <p:sldId id="290" r:id="rId63"/>
    <p:sldId id="291" r:id="rId64"/>
    <p:sldId id="292" r:id="rId65"/>
    <p:sldId id="293" r:id="rId66"/>
    <p:sldId id="297" r:id="rId67"/>
    <p:sldId id="298" r:id="rId68"/>
    <p:sldId id="343" r:id="rId69"/>
    <p:sldId id="344" r:id="rId70"/>
    <p:sldId id="345" r:id="rId71"/>
    <p:sldId id="296" r:id="rId72"/>
    <p:sldId id="299" r:id="rId73"/>
    <p:sldId id="300" r:id="rId74"/>
    <p:sldId id="334" r:id="rId75"/>
    <p:sldId id="294" r:id="rId76"/>
    <p:sldId id="295" r:id="rId77"/>
    <p:sldId id="301" r:id="rId78"/>
    <p:sldId id="346" r:id="rId79"/>
    <p:sldId id="347" r:id="rId80"/>
    <p:sldId id="348" r:id="rId81"/>
    <p:sldId id="349" r:id="rId82"/>
    <p:sldId id="350" r:id="rId83"/>
    <p:sldId id="351" r:id="rId84"/>
    <p:sldId id="352" r:id="rId85"/>
    <p:sldId id="302" r:id="rId86"/>
    <p:sldId id="303" r:id="rId87"/>
    <p:sldId id="304" r:id="rId88"/>
    <p:sldId id="305" r:id="rId89"/>
    <p:sldId id="306" r:id="rId90"/>
    <p:sldId id="307" r:id="rId91"/>
    <p:sldId id="308" r:id="rId92"/>
    <p:sldId id="309" r:id="rId93"/>
    <p:sldId id="329" r:id="rId94"/>
    <p:sldId id="310" r:id="rId95"/>
    <p:sldId id="311" r:id="rId96"/>
    <p:sldId id="312" r:id="rId97"/>
    <p:sldId id="313" r:id="rId98"/>
    <p:sldId id="314" r:id="rId99"/>
    <p:sldId id="315" r:id="rId100"/>
    <p:sldId id="316" r:id="rId101"/>
    <p:sldId id="317" r:id="rId102"/>
    <p:sldId id="318" r:id="rId103"/>
    <p:sldId id="319" r:id="rId104"/>
    <p:sldId id="320" r:id="rId105"/>
    <p:sldId id="32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82" autoAdjust="0"/>
    <p:restoredTop sz="94660"/>
  </p:normalViewPr>
  <p:slideViewPr>
    <p:cSldViewPr snapToGrid="0">
      <p:cViewPr varScale="1">
        <p:scale>
          <a:sx n="77" d="100"/>
          <a:sy n="77" d="100"/>
        </p:scale>
        <p:origin x="2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742E-BDDC-4DC9-84F1-21610F5F45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8A5E2-FEC7-46B0-8E73-4F5AF5E0CF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3C16B0-8772-4EEB-9018-214251CE3B57}"/>
              </a:ext>
            </a:extLst>
          </p:cNvPr>
          <p:cNvSpPr>
            <a:spLocks noGrp="1"/>
          </p:cNvSpPr>
          <p:nvPr>
            <p:ph type="dt" sz="half" idx="10"/>
          </p:nvPr>
        </p:nvSpPr>
        <p:spPr/>
        <p:txBody>
          <a:bodyPr/>
          <a:lstStyle/>
          <a:p>
            <a:fld id="{DD83C1A4-C793-499A-9518-EE2D11F5AA0D}" type="datetimeFigureOut">
              <a:rPr lang="en-US" smtClean="0"/>
              <a:t>10/24/2020</a:t>
            </a:fld>
            <a:endParaRPr lang="en-US"/>
          </a:p>
        </p:txBody>
      </p:sp>
      <p:sp>
        <p:nvSpPr>
          <p:cNvPr id="5" name="Footer Placeholder 4">
            <a:extLst>
              <a:ext uri="{FF2B5EF4-FFF2-40B4-BE49-F238E27FC236}">
                <a16:creationId xmlns:a16="http://schemas.microsoft.com/office/drawing/2014/main" id="{24274431-0A0B-4B16-BC76-6680432DB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86F4B-BBCB-4C56-99C2-93B490DBBC77}"/>
              </a:ext>
            </a:extLst>
          </p:cNvPr>
          <p:cNvSpPr>
            <a:spLocks noGrp="1"/>
          </p:cNvSpPr>
          <p:nvPr>
            <p:ph type="sldNum" sz="quarter" idx="12"/>
          </p:nvPr>
        </p:nvSpPr>
        <p:spPr/>
        <p:txBody>
          <a:bodyPr/>
          <a:lstStyle/>
          <a:p>
            <a:fld id="{4DECC27C-5B24-4851-8F1C-01594D5995CC}" type="slidenum">
              <a:rPr lang="en-US" smtClean="0"/>
              <a:t>‹#›</a:t>
            </a:fld>
            <a:endParaRPr lang="en-US"/>
          </a:p>
        </p:txBody>
      </p:sp>
    </p:spTree>
    <p:extLst>
      <p:ext uri="{BB962C8B-B14F-4D97-AF65-F5344CB8AC3E}">
        <p14:creationId xmlns:p14="http://schemas.microsoft.com/office/powerpoint/2010/main" val="810780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7A8B4-DF04-49FA-B60A-6295904F86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EA01DF-122D-43F2-8245-6FAE669F9F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35AB9-44A1-4B7B-829F-29E374447CB5}"/>
              </a:ext>
            </a:extLst>
          </p:cNvPr>
          <p:cNvSpPr>
            <a:spLocks noGrp="1"/>
          </p:cNvSpPr>
          <p:nvPr>
            <p:ph type="dt" sz="half" idx="10"/>
          </p:nvPr>
        </p:nvSpPr>
        <p:spPr/>
        <p:txBody>
          <a:bodyPr/>
          <a:lstStyle/>
          <a:p>
            <a:fld id="{DD83C1A4-C793-499A-9518-EE2D11F5AA0D}" type="datetimeFigureOut">
              <a:rPr lang="en-US" smtClean="0"/>
              <a:t>10/24/2020</a:t>
            </a:fld>
            <a:endParaRPr lang="en-US"/>
          </a:p>
        </p:txBody>
      </p:sp>
      <p:sp>
        <p:nvSpPr>
          <p:cNvPr id="5" name="Footer Placeholder 4">
            <a:extLst>
              <a:ext uri="{FF2B5EF4-FFF2-40B4-BE49-F238E27FC236}">
                <a16:creationId xmlns:a16="http://schemas.microsoft.com/office/drawing/2014/main" id="{C67EDEE7-F195-4F3F-BCC2-2BFD09957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CA5C7-A8B3-4D5C-A1F2-3C98ADCDA9BA}"/>
              </a:ext>
            </a:extLst>
          </p:cNvPr>
          <p:cNvSpPr>
            <a:spLocks noGrp="1"/>
          </p:cNvSpPr>
          <p:nvPr>
            <p:ph type="sldNum" sz="quarter" idx="12"/>
          </p:nvPr>
        </p:nvSpPr>
        <p:spPr/>
        <p:txBody>
          <a:bodyPr/>
          <a:lstStyle/>
          <a:p>
            <a:fld id="{4DECC27C-5B24-4851-8F1C-01594D5995CC}" type="slidenum">
              <a:rPr lang="en-US" smtClean="0"/>
              <a:t>‹#›</a:t>
            </a:fld>
            <a:endParaRPr lang="en-US"/>
          </a:p>
        </p:txBody>
      </p:sp>
    </p:spTree>
    <p:extLst>
      <p:ext uri="{BB962C8B-B14F-4D97-AF65-F5344CB8AC3E}">
        <p14:creationId xmlns:p14="http://schemas.microsoft.com/office/powerpoint/2010/main" val="710360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B0A28-D2C6-480B-BA0C-17149671B5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B3375-C2F3-4ECD-B806-5CB68B5C5B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5260D7-CC6C-4453-BE0D-F5BD74DDA735}"/>
              </a:ext>
            </a:extLst>
          </p:cNvPr>
          <p:cNvSpPr>
            <a:spLocks noGrp="1"/>
          </p:cNvSpPr>
          <p:nvPr>
            <p:ph type="dt" sz="half" idx="10"/>
          </p:nvPr>
        </p:nvSpPr>
        <p:spPr/>
        <p:txBody>
          <a:bodyPr/>
          <a:lstStyle/>
          <a:p>
            <a:fld id="{DD83C1A4-C793-499A-9518-EE2D11F5AA0D}" type="datetimeFigureOut">
              <a:rPr lang="en-US" smtClean="0"/>
              <a:t>10/24/2020</a:t>
            </a:fld>
            <a:endParaRPr lang="en-US"/>
          </a:p>
        </p:txBody>
      </p:sp>
      <p:sp>
        <p:nvSpPr>
          <p:cNvPr id="5" name="Footer Placeholder 4">
            <a:extLst>
              <a:ext uri="{FF2B5EF4-FFF2-40B4-BE49-F238E27FC236}">
                <a16:creationId xmlns:a16="http://schemas.microsoft.com/office/drawing/2014/main" id="{34D7A20D-07E9-4713-893F-41A032CE1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02CD3-000F-4312-BB9F-9560162A857B}"/>
              </a:ext>
            </a:extLst>
          </p:cNvPr>
          <p:cNvSpPr>
            <a:spLocks noGrp="1"/>
          </p:cNvSpPr>
          <p:nvPr>
            <p:ph type="sldNum" sz="quarter" idx="12"/>
          </p:nvPr>
        </p:nvSpPr>
        <p:spPr/>
        <p:txBody>
          <a:bodyPr/>
          <a:lstStyle/>
          <a:p>
            <a:fld id="{4DECC27C-5B24-4851-8F1C-01594D5995CC}" type="slidenum">
              <a:rPr lang="en-US" smtClean="0"/>
              <a:t>‹#›</a:t>
            </a:fld>
            <a:endParaRPr lang="en-US"/>
          </a:p>
        </p:txBody>
      </p:sp>
    </p:spTree>
    <p:extLst>
      <p:ext uri="{BB962C8B-B14F-4D97-AF65-F5344CB8AC3E}">
        <p14:creationId xmlns:p14="http://schemas.microsoft.com/office/powerpoint/2010/main" val="45420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19E5-C591-48ED-A3C3-6B0F3FB2C5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86F1CE-242B-4681-8BCF-E1A338C4EC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0C298-18E2-4665-A78D-8CF5C6866A0B}"/>
              </a:ext>
            </a:extLst>
          </p:cNvPr>
          <p:cNvSpPr>
            <a:spLocks noGrp="1"/>
          </p:cNvSpPr>
          <p:nvPr>
            <p:ph type="dt" sz="half" idx="10"/>
          </p:nvPr>
        </p:nvSpPr>
        <p:spPr/>
        <p:txBody>
          <a:bodyPr/>
          <a:lstStyle/>
          <a:p>
            <a:fld id="{DD83C1A4-C793-499A-9518-EE2D11F5AA0D}" type="datetimeFigureOut">
              <a:rPr lang="en-US" smtClean="0"/>
              <a:t>10/24/2020</a:t>
            </a:fld>
            <a:endParaRPr lang="en-US"/>
          </a:p>
        </p:txBody>
      </p:sp>
      <p:sp>
        <p:nvSpPr>
          <p:cNvPr id="5" name="Footer Placeholder 4">
            <a:extLst>
              <a:ext uri="{FF2B5EF4-FFF2-40B4-BE49-F238E27FC236}">
                <a16:creationId xmlns:a16="http://schemas.microsoft.com/office/drawing/2014/main" id="{182752C6-14D4-40A7-B81D-6D8CE9595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0A5F92-CAD7-473A-8A48-D88972F3BE50}"/>
              </a:ext>
            </a:extLst>
          </p:cNvPr>
          <p:cNvSpPr>
            <a:spLocks noGrp="1"/>
          </p:cNvSpPr>
          <p:nvPr>
            <p:ph type="sldNum" sz="quarter" idx="12"/>
          </p:nvPr>
        </p:nvSpPr>
        <p:spPr/>
        <p:txBody>
          <a:bodyPr/>
          <a:lstStyle/>
          <a:p>
            <a:fld id="{4DECC27C-5B24-4851-8F1C-01594D5995CC}" type="slidenum">
              <a:rPr lang="en-US" smtClean="0"/>
              <a:t>‹#›</a:t>
            </a:fld>
            <a:endParaRPr lang="en-US"/>
          </a:p>
        </p:txBody>
      </p:sp>
    </p:spTree>
    <p:extLst>
      <p:ext uri="{BB962C8B-B14F-4D97-AF65-F5344CB8AC3E}">
        <p14:creationId xmlns:p14="http://schemas.microsoft.com/office/powerpoint/2010/main" val="273428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3A22-65A4-427C-9901-0C29CF15FE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3B82C3-0070-4A36-AC16-27EE064159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A05F37-1372-46F1-BBC3-A4A17616C332}"/>
              </a:ext>
            </a:extLst>
          </p:cNvPr>
          <p:cNvSpPr>
            <a:spLocks noGrp="1"/>
          </p:cNvSpPr>
          <p:nvPr>
            <p:ph type="dt" sz="half" idx="10"/>
          </p:nvPr>
        </p:nvSpPr>
        <p:spPr/>
        <p:txBody>
          <a:bodyPr/>
          <a:lstStyle/>
          <a:p>
            <a:fld id="{DD83C1A4-C793-499A-9518-EE2D11F5AA0D}" type="datetimeFigureOut">
              <a:rPr lang="en-US" smtClean="0"/>
              <a:t>10/24/2020</a:t>
            </a:fld>
            <a:endParaRPr lang="en-US"/>
          </a:p>
        </p:txBody>
      </p:sp>
      <p:sp>
        <p:nvSpPr>
          <p:cNvPr id="5" name="Footer Placeholder 4">
            <a:extLst>
              <a:ext uri="{FF2B5EF4-FFF2-40B4-BE49-F238E27FC236}">
                <a16:creationId xmlns:a16="http://schemas.microsoft.com/office/drawing/2014/main" id="{883E8212-B006-49B6-AB71-3907E2504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AF50A-E0EF-43CC-B9D0-72C9F39B4E6E}"/>
              </a:ext>
            </a:extLst>
          </p:cNvPr>
          <p:cNvSpPr>
            <a:spLocks noGrp="1"/>
          </p:cNvSpPr>
          <p:nvPr>
            <p:ph type="sldNum" sz="quarter" idx="12"/>
          </p:nvPr>
        </p:nvSpPr>
        <p:spPr/>
        <p:txBody>
          <a:bodyPr/>
          <a:lstStyle/>
          <a:p>
            <a:fld id="{4DECC27C-5B24-4851-8F1C-01594D5995CC}" type="slidenum">
              <a:rPr lang="en-US" smtClean="0"/>
              <a:t>‹#›</a:t>
            </a:fld>
            <a:endParaRPr lang="en-US"/>
          </a:p>
        </p:txBody>
      </p:sp>
    </p:spTree>
    <p:extLst>
      <p:ext uri="{BB962C8B-B14F-4D97-AF65-F5344CB8AC3E}">
        <p14:creationId xmlns:p14="http://schemas.microsoft.com/office/powerpoint/2010/main" val="1929598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345A3-2589-46D8-B181-78414ED04D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287CEB-54A5-4694-B05A-68BA580EE4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99E36-694C-46CA-BDAC-68789E6AD4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25EBAE-7239-4D2B-B557-612551327F26}"/>
              </a:ext>
            </a:extLst>
          </p:cNvPr>
          <p:cNvSpPr>
            <a:spLocks noGrp="1"/>
          </p:cNvSpPr>
          <p:nvPr>
            <p:ph type="dt" sz="half" idx="10"/>
          </p:nvPr>
        </p:nvSpPr>
        <p:spPr/>
        <p:txBody>
          <a:bodyPr/>
          <a:lstStyle/>
          <a:p>
            <a:fld id="{DD83C1A4-C793-499A-9518-EE2D11F5AA0D}" type="datetimeFigureOut">
              <a:rPr lang="en-US" smtClean="0"/>
              <a:t>10/24/2020</a:t>
            </a:fld>
            <a:endParaRPr lang="en-US"/>
          </a:p>
        </p:txBody>
      </p:sp>
      <p:sp>
        <p:nvSpPr>
          <p:cNvPr id="6" name="Footer Placeholder 5">
            <a:extLst>
              <a:ext uri="{FF2B5EF4-FFF2-40B4-BE49-F238E27FC236}">
                <a16:creationId xmlns:a16="http://schemas.microsoft.com/office/drawing/2014/main" id="{F5DCB4FE-1FAE-41FE-AD5E-A07C53780E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B1C727-A31F-4791-A755-1BF2E64FC045}"/>
              </a:ext>
            </a:extLst>
          </p:cNvPr>
          <p:cNvSpPr>
            <a:spLocks noGrp="1"/>
          </p:cNvSpPr>
          <p:nvPr>
            <p:ph type="sldNum" sz="quarter" idx="12"/>
          </p:nvPr>
        </p:nvSpPr>
        <p:spPr/>
        <p:txBody>
          <a:bodyPr/>
          <a:lstStyle/>
          <a:p>
            <a:fld id="{4DECC27C-5B24-4851-8F1C-01594D5995CC}" type="slidenum">
              <a:rPr lang="en-US" smtClean="0"/>
              <a:t>‹#›</a:t>
            </a:fld>
            <a:endParaRPr lang="en-US"/>
          </a:p>
        </p:txBody>
      </p:sp>
    </p:spTree>
    <p:extLst>
      <p:ext uri="{BB962C8B-B14F-4D97-AF65-F5344CB8AC3E}">
        <p14:creationId xmlns:p14="http://schemas.microsoft.com/office/powerpoint/2010/main" val="4348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CA86-96AF-4E46-943F-C7DFC9D19D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6D000E-F22E-4078-825C-EB429964D2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0A004A-E0AF-41A0-9100-7EBAECFDC7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943868-FDD1-4C6C-AE38-D2A524F66F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CE4FFD-AF2D-4C25-B90C-3AF19544F9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3A1864-2206-442A-92E2-3B99BF1090FF}"/>
              </a:ext>
            </a:extLst>
          </p:cNvPr>
          <p:cNvSpPr>
            <a:spLocks noGrp="1"/>
          </p:cNvSpPr>
          <p:nvPr>
            <p:ph type="dt" sz="half" idx="10"/>
          </p:nvPr>
        </p:nvSpPr>
        <p:spPr/>
        <p:txBody>
          <a:bodyPr/>
          <a:lstStyle/>
          <a:p>
            <a:fld id="{DD83C1A4-C793-499A-9518-EE2D11F5AA0D}" type="datetimeFigureOut">
              <a:rPr lang="en-US" smtClean="0"/>
              <a:t>10/24/2020</a:t>
            </a:fld>
            <a:endParaRPr lang="en-US"/>
          </a:p>
        </p:txBody>
      </p:sp>
      <p:sp>
        <p:nvSpPr>
          <p:cNvPr id="8" name="Footer Placeholder 7">
            <a:extLst>
              <a:ext uri="{FF2B5EF4-FFF2-40B4-BE49-F238E27FC236}">
                <a16:creationId xmlns:a16="http://schemas.microsoft.com/office/drawing/2014/main" id="{EEB6FD4C-49C1-452B-A46E-A2430C8458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D3BA6F-C09E-4AB4-AA0A-C1ABE2D96BA1}"/>
              </a:ext>
            </a:extLst>
          </p:cNvPr>
          <p:cNvSpPr>
            <a:spLocks noGrp="1"/>
          </p:cNvSpPr>
          <p:nvPr>
            <p:ph type="sldNum" sz="quarter" idx="12"/>
          </p:nvPr>
        </p:nvSpPr>
        <p:spPr/>
        <p:txBody>
          <a:bodyPr/>
          <a:lstStyle/>
          <a:p>
            <a:fld id="{4DECC27C-5B24-4851-8F1C-01594D5995CC}" type="slidenum">
              <a:rPr lang="en-US" smtClean="0"/>
              <a:t>‹#›</a:t>
            </a:fld>
            <a:endParaRPr lang="en-US"/>
          </a:p>
        </p:txBody>
      </p:sp>
    </p:spTree>
    <p:extLst>
      <p:ext uri="{BB962C8B-B14F-4D97-AF65-F5344CB8AC3E}">
        <p14:creationId xmlns:p14="http://schemas.microsoft.com/office/powerpoint/2010/main" val="3657200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7462-D43C-406F-8031-D886B011C0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888767-0A57-4E22-BC3C-DCC1FB23C778}"/>
              </a:ext>
            </a:extLst>
          </p:cNvPr>
          <p:cNvSpPr>
            <a:spLocks noGrp="1"/>
          </p:cNvSpPr>
          <p:nvPr>
            <p:ph type="dt" sz="half" idx="10"/>
          </p:nvPr>
        </p:nvSpPr>
        <p:spPr/>
        <p:txBody>
          <a:bodyPr/>
          <a:lstStyle/>
          <a:p>
            <a:fld id="{DD83C1A4-C793-499A-9518-EE2D11F5AA0D}" type="datetimeFigureOut">
              <a:rPr lang="en-US" smtClean="0"/>
              <a:t>10/24/2020</a:t>
            </a:fld>
            <a:endParaRPr lang="en-US"/>
          </a:p>
        </p:txBody>
      </p:sp>
      <p:sp>
        <p:nvSpPr>
          <p:cNvPr id="4" name="Footer Placeholder 3">
            <a:extLst>
              <a:ext uri="{FF2B5EF4-FFF2-40B4-BE49-F238E27FC236}">
                <a16:creationId xmlns:a16="http://schemas.microsoft.com/office/drawing/2014/main" id="{40D50C90-919E-49B4-B212-6E89187207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A56272-690C-4C37-8B58-F27FF7CE5EC0}"/>
              </a:ext>
            </a:extLst>
          </p:cNvPr>
          <p:cNvSpPr>
            <a:spLocks noGrp="1"/>
          </p:cNvSpPr>
          <p:nvPr>
            <p:ph type="sldNum" sz="quarter" idx="12"/>
          </p:nvPr>
        </p:nvSpPr>
        <p:spPr/>
        <p:txBody>
          <a:bodyPr/>
          <a:lstStyle/>
          <a:p>
            <a:fld id="{4DECC27C-5B24-4851-8F1C-01594D5995CC}" type="slidenum">
              <a:rPr lang="en-US" smtClean="0"/>
              <a:t>‹#›</a:t>
            </a:fld>
            <a:endParaRPr lang="en-US"/>
          </a:p>
        </p:txBody>
      </p:sp>
    </p:spTree>
    <p:extLst>
      <p:ext uri="{BB962C8B-B14F-4D97-AF65-F5344CB8AC3E}">
        <p14:creationId xmlns:p14="http://schemas.microsoft.com/office/powerpoint/2010/main" val="401497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CD00C3-DC98-451C-AC19-3B982D3FCD66}"/>
              </a:ext>
            </a:extLst>
          </p:cNvPr>
          <p:cNvSpPr>
            <a:spLocks noGrp="1"/>
          </p:cNvSpPr>
          <p:nvPr>
            <p:ph type="dt" sz="half" idx="10"/>
          </p:nvPr>
        </p:nvSpPr>
        <p:spPr/>
        <p:txBody>
          <a:bodyPr/>
          <a:lstStyle/>
          <a:p>
            <a:fld id="{DD83C1A4-C793-499A-9518-EE2D11F5AA0D}" type="datetimeFigureOut">
              <a:rPr lang="en-US" smtClean="0"/>
              <a:t>10/24/2020</a:t>
            </a:fld>
            <a:endParaRPr lang="en-US"/>
          </a:p>
        </p:txBody>
      </p:sp>
      <p:sp>
        <p:nvSpPr>
          <p:cNvPr id="3" name="Footer Placeholder 2">
            <a:extLst>
              <a:ext uri="{FF2B5EF4-FFF2-40B4-BE49-F238E27FC236}">
                <a16:creationId xmlns:a16="http://schemas.microsoft.com/office/drawing/2014/main" id="{03B054A2-75D4-4EB1-AA21-CDF3FC846D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6C2E14-CD10-4A7E-B77E-EB72BBEC2743}"/>
              </a:ext>
            </a:extLst>
          </p:cNvPr>
          <p:cNvSpPr>
            <a:spLocks noGrp="1"/>
          </p:cNvSpPr>
          <p:nvPr>
            <p:ph type="sldNum" sz="quarter" idx="12"/>
          </p:nvPr>
        </p:nvSpPr>
        <p:spPr/>
        <p:txBody>
          <a:bodyPr/>
          <a:lstStyle/>
          <a:p>
            <a:fld id="{4DECC27C-5B24-4851-8F1C-01594D5995CC}" type="slidenum">
              <a:rPr lang="en-US" smtClean="0"/>
              <a:t>‹#›</a:t>
            </a:fld>
            <a:endParaRPr lang="en-US"/>
          </a:p>
        </p:txBody>
      </p:sp>
    </p:spTree>
    <p:extLst>
      <p:ext uri="{BB962C8B-B14F-4D97-AF65-F5344CB8AC3E}">
        <p14:creationId xmlns:p14="http://schemas.microsoft.com/office/powerpoint/2010/main" val="384065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3685B-28BF-4CDD-BA5B-3318F3CDA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73FEC0-A99F-46E9-AA90-B182EFF164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4E30F4-2F24-4F13-9C96-042EE769F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D858D3-7B53-4BD5-941E-AA34F807B1CC}"/>
              </a:ext>
            </a:extLst>
          </p:cNvPr>
          <p:cNvSpPr>
            <a:spLocks noGrp="1"/>
          </p:cNvSpPr>
          <p:nvPr>
            <p:ph type="dt" sz="half" idx="10"/>
          </p:nvPr>
        </p:nvSpPr>
        <p:spPr/>
        <p:txBody>
          <a:bodyPr/>
          <a:lstStyle/>
          <a:p>
            <a:fld id="{DD83C1A4-C793-499A-9518-EE2D11F5AA0D}" type="datetimeFigureOut">
              <a:rPr lang="en-US" smtClean="0"/>
              <a:t>10/24/2020</a:t>
            </a:fld>
            <a:endParaRPr lang="en-US"/>
          </a:p>
        </p:txBody>
      </p:sp>
      <p:sp>
        <p:nvSpPr>
          <p:cNvPr id="6" name="Footer Placeholder 5">
            <a:extLst>
              <a:ext uri="{FF2B5EF4-FFF2-40B4-BE49-F238E27FC236}">
                <a16:creationId xmlns:a16="http://schemas.microsoft.com/office/drawing/2014/main" id="{E0B4A0E0-696C-4113-8FA1-B9A5E7C5DA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159B6-C8E9-4B56-92D2-2BD1C0418CBE}"/>
              </a:ext>
            </a:extLst>
          </p:cNvPr>
          <p:cNvSpPr>
            <a:spLocks noGrp="1"/>
          </p:cNvSpPr>
          <p:nvPr>
            <p:ph type="sldNum" sz="quarter" idx="12"/>
          </p:nvPr>
        </p:nvSpPr>
        <p:spPr/>
        <p:txBody>
          <a:bodyPr/>
          <a:lstStyle/>
          <a:p>
            <a:fld id="{4DECC27C-5B24-4851-8F1C-01594D5995CC}" type="slidenum">
              <a:rPr lang="en-US" smtClean="0"/>
              <a:t>‹#›</a:t>
            </a:fld>
            <a:endParaRPr lang="en-US"/>
          </a:p>
        </p:txBody>
      </p:sp>
    </p:spTree>
    <p:extLst>
      <p:ext uri="{BB962C8B-B14F-4D97-AF65-F5344CB8AC3E}">
        <p14:creationId xmlns:p14="http://schemas.microsoft.com/office/powerpoint/2010/main" val="2570508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C05D-BF2B-48C5-B241-7804B668E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062D73-AB6A-443C-A4C8-67B37BF85B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2E71AA-42D7-49FD-810F-07FD9706E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94949D-5F74-4F15-AB63-51DE43ADCEE8}"/>
              </a:ext>
            </a:extLst>
          </p:cNvPr>
          <p:cNvSpPr>
            <a:spLocks noGrp="1"/>
          </p:cNvSpPr>
          <p:nvPr>
            <p:ph type="dt" sz="half" idx="10"/>
          </p:nvPr>
        </p:nvSpPr>
        <p:spPr/>
        <p:txBody>
          <a:bodyPr/>
          <a:lstStyle/>
          <a:p>
            <a:fld id="{DD83C1A4-C793-499A-9518-EE2D11F5AA0D}" type="datetimeFigureOut">
              <a:rPr lang="en-US" smtClean="0"/>
              <a:t>10/24/2020</a:t>
            </a:fld>
            <a:endParaRPr lang="en-US"/>
          </a:p>
        </p:txBody>
      </p:sp>
      <p:sp>
        <p:nvSpPr>
          <p:cNvPr id="6" name="Footer Placeholder 5">
            <a:extLst>
              <a:ext uri="{FF2B5EF4-FFF2-40B4-BE49-F238E27FC236}">
                <a16:creationId xmlns:a16="http://schemas.microsoft.com/office/drawing/2014/main" id="{0D4090F3-2649-4856-AA31-859E3ACBD8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0953AB-9BC7-472D-A7CF-F3056DE2EEE8}"/>
              </a:ext>
            </a:extLst>
          </p:cNvPr>
          <p:cNvSpPr>
            <a:spLocks noGrp="1"/>
          </p:cNvSpPr>
          <p:nvPr>
            <p:ph type="sldNum" sz="quarter" idx="12"/>
          </p:nvPr>
        </p:nvSpPr>
        <p:spPr/>
        <p:txBody>
          <a:bodyPr/>
          <a:lstStyle/>
          <a:p>
            <a:fld id="{4DECC27C-5B24-4851-8F1C-01594D5995CC}" type="slidenum">
              <a:rPr lang="en-US" smtClean="0"/>
              <a:t>‹#›</a:t>
            </a:fld>
            <a:endParaRPr lang="en-US"/>
          </a:p>
        </p:txBody>
      </p:sp>
    </p:spTree>
    <p:extLst>
      <p:ext uri="{BB962C8B-B14F-4D97-AF65-F5344CB8AC3E}">
        <p14:creationId xmlns:p14="http://schemas.microsoft.com/office/powerpoint/2010/main" val="22535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5991BB-8766-4CD3-BEBD-AF139648DD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23BC9-9AF9-4B4D-A33D-2A78137726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53A935-9B45-49DC-A2EA-931248AD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83C1A4-C793-499A-9518-EE2D11F5AA0D}" type="datetimeFigureOut">
              <a:rPr lang="en-US" smtClean="0"/>
              <a:t>10/24/2020</a:t>
            </a:fld>
            <a:endParaRPr lang="en-US"/>
          </a:p>
        </p:txBody>
      </p:sp>
      <p:sp>
        <p:nvSpPr>
          <p:cNvPr id="5" name="Footer Placeholder 4">
            <a:extLst>
              <a:ext uri="{FF2B5EF4-FFF2-40B4-BE49-F238E27FC236}">
                <a16:creationId xmlns:a16="http://schemas.microsoft.com/office/drawing/2014/main" id="{3529BA20-42D8-4E6F-A581-F6D310293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F3AB52-5651-4922-9423-85E9BF84BC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CC27C-5B24-4851-8F1C-01594D5995CC}" type="slidenum">
              <a:rPr lang="en-US" smtClean="0"/>
              <a:t>‹#›</a:t>
            </a:fld>
            <a:endParaRPr lang="en-US"/>
          </a:p>
        </p:txBody>
      </p:sp>
    </p:spTree>
    <p:extLst>
      <p:ext uri="{BB962C8B-B14F-4D97-AF65-F5344CB8AC3E}">
        <p14:creationId xmlns:p14="http://schemas.microsoft.com/office/powerpoint/2010/main" val="129688611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cwe.mitre.org/data/definitions/548.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mailto:divyansh.2109@gmail.com"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15.206.117.94/reset_password/admin.ph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15.206.117.94/login/admin.ph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3.6.93.248/admin31/dashboard.ph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Cross-site_scripting" TargetMode="External"/><Relationship Id="rId2" Type="http://schemas.openxmlformats.org/officeDocument/2006/relationships/hyperlink" Target="https://www.owasp.org/index.php/Cross-site_Scripting_(XSS)" TargetMode="External"/><Relationship Id="rId1" Type="http://schemas.openxmlformats.org/officeDocument/2006/relationships/slideLayout" Target="../slideLayouts/slideLayout2.xml"/><Relationship Id="rId4" Type="http://schemas.openxmlformats.org/officeDocument/2006/relationships/hyperlink" Target="https://www.ag-grid.com/javascript-grid-server-side-model/"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13.127.6.41/orders/orders.php?customer=1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3.6.93.248/cart/cart.php" TargetMode="External"/><Relationship Id="rId2" Type="http://schemas.openxmlformats.org/officeDocument/2006/relationships/hyperlink" Target="http://13.127.6.41/products/details.php?p_id=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hyperlink" Target="http://3.6.93.248/orders/generate_receipt/ordered/11"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3.6.93.248/forum/index.php?u=/user/profile/5/edit" TargetMode="External"/><Relationship Id="rId2" Type="http://schemas.openxmlformats.org/officeDocument/2006/relationships/hyperlink" Target="http://3.6.93.248/profile/change_password.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3.6.93.248/cart/cart.php"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15.206.27.254/products.php?cat=1"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13.233.124.222/products/details.php?p_id=2"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3.6.93.248/profile/16/edit/" TargetMode="External"/><Relationship Id="rId2" Type="http://schemas.openxmlformats.org/officeDocument/2006/relationships/hyperlink" Target="http://13.233.124.222/products/details.php?p_id=2"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15.206.27.254/products.php?cat=3" TargetMode="External"/><Relationship Id="rId2" Type="http://schemas.openxmlformats.org/officeDocument/2006/relationships/hyperlink" Target="http://15.206.27.254/products.php?cat=2"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3.6.93.248/phpinfo.php" TargetMode="External"/><Relationship Id="rId2" Type="http://schemas.openxmlformats.org/officeDocument/2006/relationships/hyperlink" Target="http://13.234.119.115/robots.txt" TargetMode="External"/><Relationship Id="rId1" Type="http://schemas.openxmlformats.org/officeDocument/2006/relationships/slideLayout" Target="../slideLayouts/slideLayout2.xml"/><Relationship Id="rId4" Type="http://schemas.openxmlformats.org/officeDocument/2006/relationships/hyperlink" Target="http://3.6.93.248/composer.json"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13.234.119.115/robots.txt"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mailto:admin@admin.bab"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3.6.93.248/products/details.php?p_id=11" TargetMode="External"/><Relationship Id="rId2" Type="http://schemas.openxmlformats.org/officeDocument/2006/relationships/hyperlink" Target="http://13.234.119.115/server-status/"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3.6.93.248/products.php"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13.234.119.115/server-status/"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3.6.93.248/?includelang=lang/en.php"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3.6.93.248/?includelang=lang/en.ph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3.6.93.248/?includelang=lang/fr.php" TargetMode="External"/><Relationship Id="rId2" Type="http://schemas.openxmlformats.org/officeDocument/2006/relationships/hyperlink" Target="http://3.6.93.248/?includelang=lang/en.php"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cwe.mitre.or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13.234.119.115/static/images/uploads/"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13.234.119.115/products.php"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13.234.119.115/reset_password/customer.php"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13.234.119.115/login/customer.php"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swoopnow.com/website-authentication/#4"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3.6.93.248/wondercms/files/b374kmini.php" TargetMode="External"/><Relationship Id="rId2" Type="http://schemas.openxmlformats.org/officeDocument/2006/relationships/hyperlink" Target="http://3.6.93.248/wondercms/" TargetMode="External"/><Relationship Id="rId1" Type="http://schemas.openxmlformats.org/officeDocument/2006/relationships/slideLayout" Target="../slideLayouts/slideLayout2.xml"/><Relationship Id="rId4" Type="http://schemas.openxmlformats.org/officeDocument/2006/relationships/hyperlink" Target="http://3.6.93.248/wondercms/home"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3.6.93.248/wondercms/files/b374kmini.php"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38F1E-B6EE-43CB-ABA2-3A96F03AC605}"/>
              </a:ext>
            </a:extLst>
          </p:cNvPr>
          <p:cNvSpPr>
            <a:spLocks noGrp="1"/>
          </p:cNvSpPr>
          <p:nvPr>
            <p:ph type="ctrTitle"/>
          </p:nvPr>
        </p:nvSpPr>
        <p:spPr>
          <a:xfrm>
            <a:off x="1524000" y="1523196"/>
            <a:ext cx="9144000" cy="2387600"/>
          </a:xfrm>
        </p:spPr>
        <p:txBody>
          <a:bodyPr/>
          <a:lstStyle/>
          <a:p>
            <a:pPr algn="ctr"/>
            <a:r>
              <a:rPr lang="en-US" dirty="0"/>
              <a:t>E-COMMERCE WEBSITE</a:t>
            </a:r>
            <a:br>
              <a:rPr lang="en-US" dirty="0"/>
            </a:br>
            <a:r>
              <a:rPr lang="en-US" dirty="0"/>
              <a:t>LIFESTYLE STORE</a:t>
            </a:r>
          </a:p>
        </p:txBody>
      </p:sp>
      <p:sp>
        <p:nvSpPr>
          <p:cNvPr id="3" name="Subtitle 2">
            <a:extLst>
              <a:ext uri="{FF2B5EF4-FFF2-40B4-BE49-F238E27FC236}">
                <a16:creationId xmlns:a16="http://schemas.microsoft.com/office/drawing/2014/main" id="{5A696525-CECF-4F0A-A775-E6DE62F6FEBA}"/>
              </a:ext>
            </a:extLst>
          </p:cNvPr>
          <p:cNvSpPr>
            <a:spLocks noGrp="1"/>
          </p:cNvSpPr>
          <p:nvPr>
            <p:ph type="subTitle" idx="1"/>
          </p:nvPr>
        </p:nvSpPr>
        <p:spPr>
          <a:xfrm>
            <a:off x="-288573" y="4559894"/>
            <a:ext cx="7766936" cy="1096899"/>
          </a:xfrm>
        </p:spPr>
        <p:txBody>
          <a:bodyPr>
            <a:normAutofit/>
          </a:bodyPr>
          <a:lstStyle/>
          <a:p>
            <a:r>
              <a:rPr lang="en-US" sz="2400" dirty="0"/>
              <a:t>DETAILED DEVELOPER REPORT</a:t>
            </a:r>
          </a:p>
        </p:txBody>
      </p:sp>
      <p:pic>
        <p:nvPicPr>
          <p:cNvPr id="5" name="Google Shape;90;p14" descr="https://internshala.com/static/images/common/internshala_logo.png">
            <a:extLst>
              <a:ext uri="{FF2B5EF4-FFF2-40B4-BE49-F238E27FC236}">
                <a16:creationId xmlns:a16="http://schemas.microsoft.com/office/drawing/2014/main" id="{D270C318-E955-43D3-8891-5215A6FE1DEA}"/>
              </a:ext>
            </a:extLst>
          </p:cNvPr>
          <p:cNvPicPr preferRelativeResize="0"/>
          <p:nvPr/>
        </p:nvPicPr>
        <p:blipFill rotWithShape="1">
          <a:blip r:embed="rId2">
            <a:alphaModFix/>
          </a:blip>
          <a:srcRect/>
          <a:stretch/>
        </p:blipFill>
        <p:spPr>
          <a:xfrm>
            <a:off x="3714753" y="257176"/>
            <a:ext cx="4762500" cy="1638300"/>
          </a:xfrm>
          <a:prstGeom prst="rect">
            <a:avLst/>
          </a:prstGeom>
          <a:noFill/>
          <a:ln>
            <a:noFill/>
          </a:ln>
        </p:spPr>
      </p:pic>
    </p:spTree>
    <p:extLst>
      <p:ext uri="{BB962C8B-B14F-4D97-AF65-F5344CB8AC3E}">
        <p14:creationId xmlns:p14="http://schemas.microsoft.com/office/powerpoint/2010/main" val="333042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EFCE19-A654-4A8E-BD2B-C7A1A79AF87F}"/>
              </a:ext>
            </a:extLst>
          </p:cNvPr>
          <p:cNvSpPr>
            <a:spLocks noGrp="1"/>
          </p:cNvSpPr>
          <p:nvPr>
            <p:ph type="title"/>
          </p:nvPr>
        </p:nvSpPr>
        <p:spPr>
          <a:xfrm>
            <a:off x="838200" y="365125"/>
            <a:ext cx="10515600" cy="1306443"/>
          </a:xfrm>
        </p:spPr>
        <p:txBody>
          <a:bodyPr>
            <a:normAutofit/>
          </a:bodyPr>
          <a:lstStyle/>
          <a:p>
            <a:r>
              <a:rPr lang="en-US" sz="4000"/>
              <a:t>Business Impact – Extremely High</a:t>
            </a:r>
          </a:p>
        </p:txBody>
      </p:sp>
      <p:sp>
        <p:nvSpPr>
          <p:cNvPr id="3" name="Content Placeholder 2">
            <a:extLst>
              <a:ext uri="{FF2B5EF4-FFF2-40B4-BE49-F238E27FC236}">
                <a16:creationId xmlns:a16="http://schemas.microsoft.com/office/drawing/2014/main" id="{AFC85DBD-1BB1-4413-AA6C-53CA4D52B7F8}"/>
              </a:ext>
            </a:extLst>
          </p:cNvPr>
          <p:cNvSpPr>
            <a:spLocks noGrp="1"/>
          </p:cNvSpPr>
          <p:nvPr>
            <p:ph idx="1"/>
          </p:nvPr>
        </p:nvSpPr>
        <p:spPr>
          <a:xfrm>
            <a:off x="838200" y="1825625"/>
            <a:ext cx="10972800" cy="4303464"/>
          </a:xfrm>
        </p:spPr>
        <p:txBody>
          <a:bodyPr>
            <a:normAutofit/>
          </a:bodyPr>
          <a:lstStyle/>
          <a:p>
            <a:pPr marL="0" indent="0">
              <a:buNone/>
            </a:pPr>
            <a:r>
              <a:rPr lang="en-US" sz="2000" dirty="0"/>
              <a:t>Using this vulnerability, attacker can execute arbitrary SQL commands on Lifestyle store  server and gain complete access to internal databases along with all customer data inside it. </a:t>
            </a:r>
          </a:p>
          <a:p>
            <a:pPr marL="0" indent="0">
              <a:buNone/>
            </a:pPr>
            <a:r>
              <a:rPr lang="en-US" sz="2000" dirty="0"/>
              <a:t>He can also use </a:t>
            </a:r>
            <a:r>
              <a:rPr lang="en-US" sz="2000" dirty="0" err="1"/>
              <a:t>sqlmap</a:t>
            </a:r>
            <a:r>
              <a:rPr lang="en-US" sz="2000" dirty="0"/>
              <a:t> to extract data.</a:t>
            </a:r>
          </a:p>
          <a:p>
            <a:pPr marL="0" indent="0">
              <a:buNone/>
            </a:pPr>
            <a:endParaRPr lang="en-US" sz="2000" dirty="0"/>
          </a:p>
        </p:txBody>
      </p:sp>
    </p:spTree>
    <p:extLst>
      <p:ext uri="{BB962C8B-B14F-4D97-AF65-F5344CB8AC3E}">
        <p14:creationId xmlns:p14="http://schemas.microsoft.com/office/powerpoint/2010/main" val="41906926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D5615-923E-4B3D-A314-910FCE866B7D}"/>
              </a:ext>
            </a:extLst>
          </p:cNvPr>
          <p:cNvSpPr>
            <a:spLocks noGrp="1"/>
          </p:cNvSpPr>
          <p:nvPr>
            <p:ph type="title"/>
          </p:nvPr>
        </p:nvSpPr>
        <p:spPr>
          <a:xfrm>
            <a:off x="1162498" y="655783"/>
            <a:ext cx="4284418" cy="1448388"/>
          </a:xfrm>
        </p:spPr>
        <p:txBody>
          <a:bodyPr vert="horz" lIns="91440" tIns="45720" rIns="91440" bIns="45720" rtlCol="0" anchor="t">
            <a:normAutofit/>
          </a:bodyPr>
          <a:lstStyle/>
          <a:p>
            <a:r>
              <a:rPr lang="en-US">
                <a:solidFill>
                  <a:schemeClr val="bg1"/>
                </a:solidFill>
              </a:rPr>
              <a:t>Observations </a:t>
            </a:r>
          </a:p>
        </p:txBody>
      </p:sp>
      <p:sp>
        <p:nvSpPr>
          <p:cNvPr id="9" name="Content Placeholder 8">
            <a:extLst>
              <a:ext uri="{FF2B5EF4-FFF2-40B4-BE49-F238E27FC236}">
                <a16:creationId xmlns:a16="http://schemas.microsoft.com/office/drawing/2014/main" id="{76494C32-DD07-4248-8B87-60E8A0424165}"/>
              </a:ext>
            </a:extLst>
          </p:cNvPr>
          <p:cNvSpPr>
            <a:spLocks noGrp="1"/>
          </p:cNvSpPr>
          <p:nvPr>
            <p:ph idx="1"/>
          </p:nvPr>
        </p:nvSpPr>
        <p:spPr>
          <a:xfrm>
            <a:off x="6746212" y="637763"/>
            <a:ext cx="3960246" cy="1466408"/>
          </a:xfrm>
        </p:spPr>
        <p:txBody>
          <a:bodyPr vert="horz" lIns="91440" tIns="45720" rIns="91440" bIns="45720" rtlCol="0" anchor="t">
            <a:normAutofit/>
          </a:bodyPr>
          <a:lstStyle/>
          <a:p>
            <a:pPr marL="0" indent="0">
              <a:buNone/>
            </a:pPr>
            <a:r>
              <a:rPr lang="en-US" sz="2500"/>
              <a:t>From this page the attacker can know all about the backend technology used.</a:t>
            </a:r>
          </a:p>
        </p:txBody>
      </p:sp>
      <p:sp>
        <p:nvSpPr>
          <p:cNvPr id="25" name="Rectangle 21">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5726D552-D69F-4BFA-ABC3-84B59FFF9A45}"/>
              </a:ext>
            </a:extLst>
          </p:cNvPr>
          <p:cNvPicPr>
            <a:picLocks noChangeAspect="1"/>
          </p:cNvPicPr>
          <p:nvPr/>
        </p:nvPicPr>
        <p:blipFill rotWithShape="1">
          <a:blip r:embed="rId2">
            <a:extLst>
              <a:ext uri="{28A0092B-C50C-407E-A947-70E740481C1C}">
                <a14:useLocalDpi xmlns:a14="http://schemas.microsoft.com/office/drawing/2010/main" val="0"/>
              </a:ext>
            </a:extLst>
          </a:blip>
          <a:srcRect t="21367" r="-2" b="328"/>
          <a:stretch/>
        </p:blipFill>
        <p:spPr>
          <a:xfrm>
            <a:off x="313509" y="1928764"/>
            <a:ext cx="11574438" cy="4622259"/>
          </a:xfrm>
          <a:prstGeom prst="rect">
            <a:avLst/>
          </a:prstGeom>
        </p:spPr>
      </p:pic>
    </p:spTree>
    <p:extLst>
      <p:ext uri="{BB962C8B-B14F-4D97-AF65-F5344CB8AC3E}">
        <p14:creationId xmlns:p14="http://schemas.microsoft.com/office/powerpoint/2010/main" val="25359016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415B6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1A6DE4C-B308-4C70-A3E6-1A5A1724639F}"/>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Observations </a:t>
            </a:r>
          </a:p>
        </p:txBody>
      </p:sp>
      <p:pic>
        <p:nvPicPr>
          <p:cNvPr id="5" name="Picture 4" descr="Graphical user interface, text&#10;&#10;Description automatically generated">
            <a:extLst>
              <a:ext uri="{FF2B5EF4-FFF2-40B4-BE49-F238E27FC236}">
                <a16:creationId xmlns:a16="http://schemas.microsoft.com/office/drawing/2014/main" id="{9241731D-4AE6-4EF6-96DC-703A8F10DC5D}"/>
              </a:ext>
            </a:extLst>
          </p:cNvPr>
          <p:cNvPicPr>
            <a:picLocks noChangeAspect="1"/>
          </p:cNvPicPr>
          <p:nvPr/>
        </p:nvPicPr>
        <p:blipFill rotWithShape="1">
          <a:blip r:embed="rId2">
            <a:extLst>
              <a:ext uri="{28A0092B-C50C-407E-A947-70E740481C1C}">
                <a14:useLocalDpi xmlns:a14="http://schemas.microsoft.com/office/drawing/2010/main" val="0"/>
              </a:ext>
            </a:extLst>
          </a:blip>
          <a:srcRect l="3563" r="2" b="2"/>
          <a:stretch/>
        </p:blipFill>
        <p:spPr>
          <a:xfrm>
            <a:off x="4044603" y="448056"/>
            <a:ext cx="7680450" cy="3802932"/>
          </a:xfrm>
          <a:prstGeom prst="rect">
            <a:avLst/>
          </a:prstGeom>
        </p:spPr>
      </p:pic>
      <p:sp>
        <p:nvSpPr>
          <p:cNvPr id="12"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4623AB-20C3-4149-90B3-05F4D5A2038E}"/>
              </a:ext>
            </a:extLst>
          </p:cNvPr>
          <p:cNvSpPr>
            <a:spLocks noGrp="1"/>
          </p:cNvSpPr>
          <p:nvPr>
            <p:ph idx="1"/>
          </p:nvPr>
        </p:nvSpPr>
        <p:spPr>
          <a:xfrm>
            <a:off x="4379709" y="4642338"/>
            <a:ext cx="7037591" cy="1564310"/>
          </a:xfrm>
        </p:spPr>
        <p:txBody>
          <a:bodyPr anchor="ctr">
            <a:normAutofit/>
          </a:bodyPr>
          <a:lstStyle/>
          <a:p>
            <a:pPr marL="0" indent="0">
              <a:buNone/>
            </a:pPr>
            <a:r>
              <a:rPr lang="en-US" sz="1800" dirty="0"/>
              <a:t>When we are in the admin account and we got to settings -&gt; general option. We can see that an attacker can inject and execute malicious client side scripts which can get permanently stored in the database. </a:t>
            </a:r>
          </a:p>
        </p:txBody>
      </p:sp>
    </p:spTree>
    <p:extLst>
      <p:ext uri="{BB962C8B-B14F-4D97-AF65-F5344CB8AC3E}">
        <p14:creationId xmlns:p14="http://schemas.microsoft.com/office/powerpoint/2010/main" val="21255650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3E555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6EAD80D-85E1-4C5D-8993-0A94F9F6CFB4}"/>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Observations</a:t>
            </a:r>
          </a:p>
        </p:txBody>
      </p:sp>
      <p:pic>
        <p:nvPicPr>
          <p:cNvPr id="5" name="Picture 4" descr="Graphical user interface, text, application&#10;&#10;Description automatically generated">
            <a:extLst>
              <a:ext uri="{FF2B5EF4-FFF2-40B4-BE49-F238E27FC236}">
                <a16:creationId xmlns:a16="http://schemas.microsoft.com/office/drawing/2014/main" id="{8066EE40-D7F4-4FF7-9810-9EC1BDC19681}"/>
              </a:ext>
            </a:extLst>
          </p:cNvPr>
          <p:cNvPicPr>
            <a:picLocks noChangeAspect="1"/>
          </p:cNvPicPr>
          <p:nvPr/>
        </p:nvPicPr>
        <p:blipFill rotWithShape="1">
          <a:blip r:embed="rId2">
            <a:extLst>
              <a:ext uri="{28A0092B-C50C-407E-A947-70E740481C1C}">
                <a14:useLocalDpi xmlns:a14="http://schemas.microsoft.com/office/drawing/2010/main" val="0"/>
              </a:ext>
            </a:extLst>
          </a:blip>
          <a:srcRect t="5744" r="-1" b="2562"/>
          <a:stretch/>
        </p:blipFill>
        <p:spPr>
          <a:xfrm>
            <a:off x="4044603" y="448056"/>
            <a:ext cx="7680450" cy="3802932"/>
          </a:xfrm>
          <a:prstGeom prst="rect">
            <a:avLst/>
          </a:prstGeom>
        </p:spPr>
      </p:pic>
      <p:sp>
        <p:nvSpPr>
          <p:cNvPr id="12"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1D7567-BDB5-410F-9406-9EFB1A946DCB}"/>
              </a:ext>
            </a:extLst>
          </p:cNvPr>
          <p:cNvSpPr>
            <a:spLocks noGrp="1"/>
          </p:cNvSpPr>
          <p:nvPr>
            <p:ph idx="1"/>
          </p:nvPr>
        </p:nvSpPr>
        <p:spPr>
          <a:xfrm>
            <a:off x="4379709" y="4642338"/>
            <a:ext cx="7037591" cy="1564310"/>
          </a:xfrm>
        </p:spPr>
        <p:txBody>
          <a:bodyPr anchor="ctr">
            <a:normAutofit/>
          </a:bodyPr>
          <a:lstStyle/>
          <a:p>
            <a:pPr marL="0" indent="0">
              <a:buNone/>
            </a:pPr>
            <a:r>
              <a:rPr lang="en-US" sz="1800"/>
              <a:t>When we are in the admin account and we got to settings -&gt; files option. We see that files can be uploaded with any kind of file extension. An attacker can upload shells through which he can takeover the site whenever he wants.</a:t>
            </a:r>
          </a:p>
        </p:txBody>
      </p:sp>
    </p:spTree>
    <p:extLst>
      <p:ext uri="{BB962C8B-B14F-4D97-AF65-F5344CB8AC3E}">
        <p14:creationId xmlns:p14="http://schemas.microsoft.com/office/powerpoint/2010/main" val="11434822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A73EA-0B17-45EE-8C28-9D29B8332124}"/>
              </a:ext>
            </a:extLst>
          </p:cNvPr>
          <p:cNvSpPr>
            <a:spLocks noGrp="1"/>
          </p:cNvSpPr>
          <p:nvPr>
            <p:ph type="title"/>
          </p:nvPr>
        </p:nvSpPr>
        <p:spPr/>
        <p:txBody>
          <a:bodyPr/>
          <a:lstStyle/>
          <a:p>
            <a:r>
              <a:rPr lang="en-US" dirty="0"/>
              <a:t>Business Impact – Extremely High</a:t>
            </a:r>
          </a:p>
        </p:txBody>
      </p:sp>
      <p:sp>
        <p:nvSpPr>
          <p:cNvPr id="3" name="Content Placeholder 2">
            <a:extLst>
              <a:ext uri="{FF2B5EF4-FFF2-40B4-BE49-F238E27FC236}">
                <a16:creationId xmlns:a16="http://schemas.microsoft.com/office/drawing/2014/main" id="{15D5CB9D-F472-47D8-8532-95BC92B9771F}"/>
              </a:ext>
            </a:extLst>
          </p:cNvPr>
          <p:cNvSpPr>
            <a:spLocks noGrp="1"/>
          </p:cNvSpPr>
          <p:nvPr>
            <p:ph idx="1"/>
          </p:nvPr>
        </p:nvSpPr>
        <p:spPr/>
        <p:txBody>
          <a:bodyPr/>
          <a:lstStyle/>
          <a:p>
            <a:pPr marL="0" indent="0">
              <a:buNone/>
            </a:pPr>
            <a:r>
              <a:rPr lang="en-US" dirty="0"/>
              <a:t>The blog site has multiple vulnerabilities such as Temporary and permanent XSS , server side errors and development flaws. Therefore this site is extremely vulnerable as the attacker can take complete control of the site and can target the users by using all the vulnerabilities of this web site. This will lead to defamation of the company name and the customers will lose their trust in this website.</a:t>
            </a:r>
          </a:p>
        </p:txBody>
      </p:sp>
    </p:spTree>
    <p:extLst>
      <p:ext uri="{BB962C8B-B14F-4D97-AF65-F5344CB8AC3E}">
        <p14:creationId xmlns:p14="http://schemas.microsoft.com/office/powerpoint/2010/main" val="11357562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91E21-E22E-4CD1-A553-FE36293ACE2D}"/>
              </a:ext>
            </a:extLst>
          </p:cNvPr>
          <p:cNvSpPr>
            <a:spLocks noGrp="1"/>
          </p:cNvSpPr>
          <p:nvPr>
            <p:ph type="title"/>
          </p:nvPr>
        </p:nvSpPr>
        <p:spPr/>
        <p:txBody>
          <a:bodyPr/>
          <a:lstStyle/>
          <a:p>
            <a:r>
              <a:rPr lang="en-US" b="1" dirty="0"/>
              <a:t>Recommendations :</a:t>
            </a:r>
          </a:p>
        </p:txBody>
      </p:sp>
      <p:sp>
        <p:nvSpPr>
          <p:cNvPr id="3" name="Content Placeholder 2">
            <a:extLst>
              <a:ext uri="{FF2B5EF4-FFF2-40B4-BE49-F238E27FC236}">
                <a16:creationId xmlns:a16="http://schemas.microsoft.com/office/drawing/2014/main" id="{7E52566E-5D6E-4C34-B1D0-D40E6AC0AB0F}"/>
              </a:ext>
            </a:extLst>
          </p:cNvPr>
          <p:cNvSpPr>
            <a:spLocks noGrp="1"/>
          </p:cNvSpPr>
          <p:nvPr>
            <p:ph idx="1"/>
          </p:nvPr>
        </p:nvSpPr>
        <p:spPr/>
        <p:txBody>
          <a:bodyPr>
            <a:normAutofit fontScale="92500" lnSpcReduction="20000"/>
          </a:bodyPr>
          <a:lstStyle/>
          <a:p>
            <a:r>
              <a:rPr lang="en-US" dirty="0"/>
              <a:t>Web site should have 2 way authentication.</a:t>
            </a:r>
          </a:p>
          <a:p>
            <a:r>
              <a:rPr lang="en-US" dirty="0"/>
              <a:t>Develop the backend more secure.</a:t>
            </a:r>
          </a:p>
          <a:p>
            <a:r>
              <a:rPr lang="en-US" dirty="0"/>
              <a:t>Remove all directory listings and add proper sanitization techniques at checks of the website.</a:t>
            </a:r>
          </a:p>
          <a:p>
            <a:r>
              <a:rPr lang="en-US" dirty="0"/>
              <a:t>Check the file extension both at the client side and server side for file uploading</a:t>
            </a:r>
          </a:p>
          <a:p>
            <a:pPr marL="0" indent="0">
              <a:buNone/>
            </a:pPr>
            <a:endParaRPr lang="en-US" dirty="0"/>
          </a:p>
          <a:p>
            <a:pPr marL="0" indent="0">
              <a:buNone/>
            </a:pPr>
            <a:r>
              <a:rPr lang="en-US" sz="4400" dirty="0"/>
              <a:t>References :</a:t>
            </a:r>
          </a:p>
          <a:p>
            <a:pPr marL="0" indent="0">
              <a:buNone/>
            </a:pPr>
            <a:r>
              <a:rPr lang="en-US" sz="3000" dirty="0">
                <a:hlinkClick r:id="rId2"/>
              </a:rPr>
              <a:t>https://cwe.mitre.org/data/definitions/548.html</a:t>
            </a:r>
            <a:r>
              <a:rPr lang="en-US" dirty="0"/>
              <a:t> </a:t>
            </a:r>
            <a:endParaRPr lang="en-US" sz="3000" dirty="0"/>
          </a:p>
          <a:p>
            <a:pPr marL="0" indent="0">
              <a:buNone/>
            </a:pPr>
            <a:r>
              <a:rPr lang="en-US" dirty="0">
                <a:hlinkClick r:id="rId3"/>
              </a:rPr>
              <a:t>https://www.w3schools.com/</a:t>
            </a:r>
            <a:endParaRPr lang="en-US" dirty="0"/>
          </a:p>
          <a:p>
            <a:pPr marL="0" indent="0">
              <a:buNone/>
            </a:pPr>
            <a:endParaRPr lang="en-US" dirty="0"/>
          </a:p>
          <a:p>
            <a:pPr marL="0" indent="0">
              <a:buNone/>
            </a:pPr>
            <a:endParaRPr lang="en-US" dirty="0"/>
          </a:p>
          <a:p>
            <a:pPr marL="0" indent="0">
              <a:buNone/>
            </a:pPr>
            <a:endParaRPr lang="en-US" sz="4400" dirty="0"/>
          </a:p>
        </p:txBody>
      </p:sp>
    </p:spTree>
    <p:extLst>
      <p:ext uri="{BB962C8B-B14F-4D97-AF65-F5344CB8AC3E}">
        <p14:creationId xmlns:p14="http://schemas.microsoft.com/office/powerpoint/2010/main" val="671004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10CD-DE6D-4EEB-94CC-3D1A58F3861C}"/>
              </a:ext>
            </a:extLst>
          </p:cNvPr>
          <p:cNvSpPr>
            <a:spLocks noGrp="1"/>
          </p:cNvSpPr>
          <p:nvPr>
            <p:ph type="title"/>
          </p:nvPr>
        </p:nvSpPr>
        <p:spPr>
          <a:xfrm>
            <a:off x="838200" y="2481308"/>
            <a:ext cx="10515600" cy="1325563"/>
          </a:xfrm>
        </p:spPr>
        <p:txBody>
          <a:bodyPr>
            <a:normAutofit fontScale="90000"/>
          </a:bodyPr>
          <a:lstStyle/>
          <a:p>
            <a:pPr algn="ctr"/>
            <a:r>
              <a:rPr lang="en-US" dirty="0"/>
              <a:t>THANK YOU</a:t>
            </a:r>
            <a:br>
              <a:rPr lang="en-US" dirty="0"/>
            </a:br>
            <a:br>
              <a:rPr lang="en-US" dirty="0"/>
            </a:br>
            <a:r>
              <a:rPr lang="en-US" dirty="0"/>
              <a:t>Contact to – </a:t>
            </a:r>
            <a:r>
              <a:rPr lang="en-US" dirty="0">
                <a:hlinkClick r:id="rId2"/>
              </a:rPr>
              <a:t>divyansh.2109@gmail.com</a:t>
            </a:r>
            <a:br>
              <a:rPr lang="en-US" dirty="0"/>
            </a:br>
            <a:r>
              <a:rPr lang="en-US" dirty="0"/>
              <a:t>or 8429399383</a:t>
            </a:r>
            <a:br>
              <a:rPr lang="en-US" dirty="0"/>
            </a:br>
            <a:r>
              <a:rPr lang="en-US" dirty="0"/>
              <a:t>for further details and patch assistance</a:t>
            </a:r>
          </a:p>
        </p:txBody>
      </p:sp>
    </p:spTree>
    <p:extLst>
      <p:ext uri="{BB962C8B-B14F-4D97-AF65-F5344CB8AC3E}">
        <p14:creationId xmlns:p14="http://schemas.microsoft.com/office/powerpoint/2010/main" val="2269544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2B58-B057-4E34-8BAE-8EC7A9C69475}"/>
              </a:ext>
            </a:extLst>
          </p:cNvPr>
          <p:cNvSpPr>
            <a:spLocks noGrp="1"/>
          </p:cNvSpPr>
          <p:nvPr>
            <p:ph type="title"/>
          </p:nvPr>
        </p:nvSpPr>
        <p:spPr/>
        <p:txBody>
          <a:bodyPr/>
          <a:lstStyle/>
          <a:p>
            <a:r>
              <a:rPr lang="en-US" dirty="0"/>
              <a:t>Recommendations :</a:t>
            </a:r>
          </a:p>
        </p:txBody>
      </p:sp>
      <p:sp>
        <p:nvSpPr>
          <p:cNvPr id="3" name="Content Placeholder 2">
            <a:extLst>
              <a:ext uri="{FF2B5EF4-FFF2-40B4-BE49-F238E27FC236}">
                <a16:creationId xmlns:a16="http://schemas.microsoft.com/office/drawing/2014/main" id="{A422519A-A1C5-44FA-B08D-48725586A9FE}"/>
              </a:ext>
            </a:extLst>
          </p:cNvPr>
          <p:cNvSpPr>
            <a:spLocks noGrp="1"/>
          </p:cNvSpPr>
          <p:nvPr>
            <p:ph idx="1"/>
          </p:nvPr>
        </p:nvSpPr>
        <p:spPr/>
        <p:txBody>
          <a:bodyPr>
            <a:normAutofit fontScale="92500" lnSpcReduction="10000"/>
          </a:bodyPr>
          <a:lstStyle/>
          <a:p>
            <a:r>
              <a:rPr lang="en-US" sz="2800" dirty="0"/>
              <a:t>Prepared Statements: Use SQL prepared statements available in all web development languages and frameworks to avoid attacker being able to modify SQL query</a:t>
            </a:r>
            <a:endParaRPr lang="en-US" dirty="0"/>
          </a:p>
          <a:p>
            <a:r>
              <a:rPr lang="en-US" sz="2800" dirty="0"/>
              <a:t>Do not run Database Service as admin/root user</a:t>
            </a:r>
            <a:endParaRPr lang="en-US" dirty="0"/>
          </a:p>
          <a:p>
            <a:r>
              <a:rPr lang="en-US" sz="2800" dirty="0"/>
              <a:t>Disable/remove default accounts, passwords and databases </a:t>
            </a:r>
            <a:endParaRPr lang="en-US" dirty="0"/>
          </a:p>
          <a:p>
            <a:r>
              <a:rPr lang="en-US" sz="2800" dirty="0"/>
              <a:t>Assign each Database user only the required permissions and not all permissions</a:t>
            </a:r>
          </a:p>
          <a:p>
            <a:r>
              <a:rPr lang="en-US" sz="2800" dirty="0"/>
              <a:t>Character encoding: If you are taking input that requires you to accept special characters, encode it. Example. Convert all </a:t>
            </a:r>
            <a:r>
              <a:rPr lang="en-US" sz="2800" b="1" dirty="0"/>
              <a:t>‘ to \’</a:t>
            </a:r>
            <a:r>
              <a:rPr lang="en-US" sz="2800" dirty="0"/>
              <a:t> , </a:t>
            </a:r>
            <a:r>
              <a:rPr lang="en-US" sz="2800" b="1" dirty="0"/>
              <a:t>“ to \”</a:t>
            </a:r>
            <a:r>
              <a:rPr lang="en-US" sz="2800" dirty="0"/>
              <a:t>, </a:t>
            </a:r>
            <a:r>
              <a:rPr lang="en-US" sz="2800" b="1" dirty="0"/>
              <a:t>\ to \\.</a:t>
            </a:r>
            <a:r>
              <a:rPr lang="en-US" sz="2800" dirty="0"/>
              <a:t> It is also suggested to follow a standard encoding for all special characters such has HTML encoding, URL encoding </a:t>
            </a:r>
            <a:r>
              <a:rPr lang="en-US" sz="2800" dirty="0" err="1"/>
              <a:t>etc</a:t>
            </a:r>
            <a:endParaRPr lang="en-US" sz="2800" dirty="0"/>
          </a:p>
          <a:p>
            <a:endParaRPr lang="en-US" dirty="0"/>
          </a:p>
        </p:txBody>
      </p:sp>
    </p:spTree>
    <p:extLst>
      <p:ext uri="{BB962C8B-B14F-4D97-AF65-F5344CB8AC3E}">
        <p14:creationId xmlns:p14="http://schemas.microsoft.com/office/powerpoint/2010/main" val="588401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E133-0A0F-42BB-8005-460AC83D81D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6389D70-0C8A-42B5-8273-663B3ED073FA}"/>
              </a:ext>
            </a:extLst>
          </p:cNvPr>
          <p:cNvSpPr>
            <a:spLocks noGrp="1"/>
          </p:cNvSpPr>
          <p:nvPr>
            <p:ph idx="1"/>
          </p:nvPr>
        </p:nvSpPr>
        <p:spPr/>
        <p:txBody>
          <a:bodyPr/>
          <a:lstStyle/>
          <a:p>
            <a:r>
              <a:rPr lang="en-US" sz="2800" i="1" dirty="0">
                <a:latin typeface="Calibri"/>
                <a:ea typeface="Calibri"/>
                <a:cs typeface="Calibri"/>
                <a:sym typeface="Calibri"/>
              </a:rPr>
              <a:t>https://www.owasp.org/index.php/SQL_Injection</a:t>
            </a:r>
            <a:endParaRPr lang="en-US" dirty="0"/>
          </a:p>
          <a:p>
            <a:r>
              <a:rPr lang="en-US" sz="2800" i="1" dirty="0"/>
              <a:t>https://en.wikipedia.org/wiki/SQL_injection</a:t>
            </a:r>
            <a:endParaRPr lang="en-US" sz="2800" i="1" dirty="0">
              <a:latin typeface="Calibri"/>
              <a:ea typeface="Calibri"/>
              <a:cs typeface="Calibri"/>
              <a:sym typeface="Calibri"/>
            </a:endParaRPr>
          </a:p>
          <a:p>
            <a:pPr marL="0" indent="0">
              <a:buNone/>
            </a:pPr>
            <a:endParaRPr lang="en-US" dirty="0"/>
          </a:p>
        </p:txBody>
      </p:sp>
    </p:spTree>
    <p:extLst>
      <p:ext uri="{BB962C8B-B14F-4D97-AF65-F5344CB8AC3E}">
        <p14:creationId xmlns:p14="http://schemas.microsoft.com/office/powerpoint/2010/main" val="3010649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8A561-B277-4537-9C43-4798E22B403A}"/>
              </a:ext>
            </a:extLst>
          </p:cNvPr>
          <p:cNvSpPr>
            <a:spLocks noGrp="1"/>
          </p:cNvSpPr>
          <p:nvPr>
            <p:ph type="title"/>
          </p:nvPr>
        </p:nvSpPr>
        <p:spPr/>
        <p:txBody>
          <a:bodyPr/>
          <a:lstStyle/>
          <a:p>
            <a:r>
              <a:rPr lang="en-US" dirty="0"/>
              <a:t>2. Admin account takeover (OTP </a:t>
            </a:r>
            <a:r>
              <a:rPr lang="en-US" dirty="0" err="1"/>
              <a:t>Bruteforce</a:t>
            </a:r>
            <a:r>
              <a:rPr lang="en-US" dirty="0"/>
              <a:t>)</a:t>
            </a:r>
          </a:p>
        </p:txBody>
      </p:sp>
      <p:graphicFrame>
        <p:nvGraphicFramePr>
          <p:cNvPr id="4" name="Table 4">
            <a:extLst>
              <a:ext uri="{FF2B5EF4-FFF2-40B4-BE49-F238E27FC236}">
                <a16:creationId xmlns:a16="http://schemas.microsoft.com/office/drawing/2014/main" id="{86A187A8-CCF3-487A-A16C-B7D6BFBA55AC}"/>
              </a:ext>
            </a:extLst>
          </p:cNvPr>
          <p:cNvGraphicFramePr>
            <a:graphicFrameLocks noGrp="1"/>
          </p:cNvGraphicFramePr>
          <p:nvPr>
            <p:ph idx="1"/>
            <p:extLst>
              <p:ext uri="{D42A27DB-BD31-4B8C-83A1-F6EECF244321}">
                <p14:modId xmlns:p14="http://schemas.microsoft.com/office/powerpoint/2010/main" val="841231283"/>
              </p:ext>
            </p:extLst>
          </p:nvPr>
        </p:nvGraphicFramePr>
        <p:xfrm>
          <a:off x="838200" y="1825625"/>
          <a:ext cx="10515600" cy="3791404"/>
        </p:xfrm>
        <a:graphic>
          <a:graphicData uri="http://schemas.openxmlformats.org/drawingml/2006/table">
            <a:tbl>
              <a:tblPr firstRow="1" bandRow="1">
                <a:tableStyleId>{5C22544A-7EE6-4342-B048-85BDC9FD1C3A}</a:tableStyleId>
              </a:tblPr>
              <a:tblGrid>
                <a:gridCol w="2845526">
                  <a:extLst>
                    <a:ext uri="{9D8B030D-6E8A-4147-A177-3AD203B41FA5}">
                      <a16:colId xmlns:a16="http://schemas.microsoft.com/office/drawing/2014/main" val="2818657826"/>
                    </a:ext>
                  </a:extLst>
                </a:gridCol>
                <a:gridCol w="7670074">
                  <a:extLst>
                    <a:ext uri="{9D8B030D-6E8A-4147-A177-3AD203B41FA5}">
                      <a16:colId xmlns:a16="http://schemas.microsoft.com/office/drawing/2014/main" val="686323733"/>
                    </a:ext>
                  </a:extLst>
                </a:gridCol>
              </a:tblGrid>
              <a:tr h="3791404">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Admin account takeover (OTP </a:t>
                      </a:r>
                      <a:r>
                        <a:rPr lang="en-US" dirty="0" err="1"/>
                        <a:t>Bruteforce</a:t>
                      </a:r>
                      <a:r>
                        <a:rPr lang="en-US"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(CRITICAL)</a:t>
                      </a:r>
                    </a:p>
                    <a:p>
                      <a:pPr algn="ctr"/>
                      <a:endParaRPr lang="en-US" dirty="0"/>
                    </a:p>
                  </a:txBody>
                  <a:tcPr>
                    <a:solidFill>
                      <a:srgbClr val="C00000"/>
                    </a:solidFill>
                  </a:tcPr>
                </a:tc>
                <a:tc>
                  <a:txBody>
                    <a:bodyPr/>
                    <a:lstStyle/>
                    <a:p>
                      <a:r>
                        <a:rPr lang="en-US" sz="2000" dirty="0">
                          <a:solidFill>
                            <a:schemeClr val="tx1"/>
                          </a:solidFill>
                        </a:rPr>
                        <a:t>The below mentioned login page allows login through OTP brute forcing :</a:t>
                      </a:r>
                    </a:p>
                    <a:p>
                      <a:endParaRPr lang="en-US" sz="2000" dirty="0">
                        <a:solidFill>
                          <a:schemeClr val="tx1"/>
                        </a:solidFill>
                      </a:endParaRPr>
                    </a:p>
                    <a:p>
                      <a:r>
                        <a:rPr lang="en-US" sz="2000" dirty="0">
                          <a:solidFill>
                            <a:schemeClr val="tx1"/>
                          </a:solidFill>
                        </a:rPr>
                        <a:t>Affected URL - </a:t>
                      </a:r>
                      <a:r>
                        <a:rPr lang="en-US" sz="2000" dirty="0">
                          <a:solidFill>
                            <a:schemeClr val="tx1"/>
                          </a:solidFill>
                          <a:hlinkClick r:id="rId2"/>
                        </a:rPr>
                        <a:t>http://15.206.117.94/reset_password/admin.php</a:t>
                      </a:r>
                      <a:endParaRPr lang="en-US" sz="2000" dirty="0">
                        <a:solidFill>
                          <a:schemeClr val="tx1"/>
                        </a:solidFill>
                      </a:endParaRPr>
                    </a:p>
                    <a:p>
                      <a:endParaRPr lang="en-US" sz="2000" dirty="0">
                        <a:solidFill>
                          <a:schemeClr val="tx1"/>
                        </a:solidFill>
                      </a:endParaRPr>
                    </a:p>
                    <a:p>
                      <a:r>
                        <a:rPr lang="en-US" sz="2000" dirty="0">
                          <a:solidFill>
                            <a:schemeClr val="tx1"/>
                          </a:solidFill>
                        </a:rPr>
                        <a:t>Affected Parameter – OTP (Post)</a:t>
                      </a:r>
                    </a:p>
                    <a:p>
                      <a:endParaRPr lang="en-US" sz="2000" dirty="0">
                        <a:solidFill>
                          <a:schemeClr val="tx1"/>
                        </a:solidFill>
                      </a:endParaRPr>
                    </a:p>
                    <a:p>
                      <a:endParaRPr lang="en-US" sz="2000" dirty="0">
                        <a:solidFill>
                          <a:schemeClr val="tx1"/>
                        </a:solidFill>
                      </a:endParaRPr>
                    </a:p>
                  </a:txBody>
                  <a:tcPr>
                    <a:solidFill>
                      <a:schemeClr val="bg2"/>
                    </a:solidFill>
                  </a:tcPr>
                </a:tc>
                <a:extLst>
                  <a:ext uri="{0D108BD9-81ED-4DB2-BD59-A6C34878D82A}">
                    <a16:rowId xmlns:a16="http://schemas.microsoft.com/office/drawing/2014/main" val="3137869695"/>
                  </a:ext>
                </a:extLst>
              </a:tr>
            </a:tbl>
          </a:graphicData>
        </a:graphic>
      </p:graphicFrame>
    </p:spTree>
    <p:extLst>
      <p:ext uri="{BB962C8B-B14F-4D97-AF65-F5344CB8AC3E}">
        <p14:creationId xmlns:p14="http://schemas.microsoft.com/office/powerpoint/2010/main" val="1168394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4574-AD42-496E-8EE2-547483A23BCF}"/>
              </a:ext>
            </a:extLst>
          </p:cNvPr>
          <p:cNvSpPr>
            <a:spLocks noGrp="1"/>
          </p:cNvSpPr>
          <p:nvPr>
            <p:ph type="title"/>
          </p:nvPr>
        </p:nvSpPr>
        <p:spPr>
          <a:xfrm>
            <a:off x="648930" y="629266"/>
            <a:ext cx="3605572" cy="1676603"/>
          </a:xfrm>
        </p:spPr>
        <p:txBody>
          <a:bodyPr>
            <a:normAutofit/>
          </a:bodyPr>
          <a:lstStyle/>
          <a:p>
            <a:r>
              <a:rPr lang="en-US" sz="4000"/>
              <a:t>Observations</a:t>
            </a:r>
          </a:p>
        </p:txBody>
      </p:sp>
      <p:sp>
        <p:nvSpPr>
          <p:cNvPr id="3" name="Content Placeholder 2">
            <a:extLst>
              <a:ext uri="{FF2B5EF4-FFF2-40B4-BE49-F238E27FC236}">
                <a16:creationId xmlns:a16="http://schemas.microsoft.com/office/drawing/2014/main" id="{56F00352-1195-40AC-AA8B-28C00B2C769D}"/>
              </a:ext>
            </a:extLst>
          </p:cNvPr>
          <p:cNvSpPr>
            <a:spLocks noGrp="1"/>
          </p:cNvSpPr>
          <p:nvPr>
            <p:ph idx="1"/>
          </p:nvPr>
        </p:nvSpPr>
        <p:spPr>
          <a:xfrm>
            <a:off x="648931" y="2438401"/>
            <a:ext cx="3605571" cy="3779520"/>
          </a:xfrm>
        </p:spPr>
        <p:txBody>
          <a:bodyPr>
            <a:normAutofit/>
          </a:bodyPr>
          <a:lstStyle/>
          <a:p>
            <a:pPr marL="0" indent="0">
              <a:buNone/>
            </a:pPr>
            <a:r>
              <a:rPr lang="en-US" sz="1800" dirty="0"/>
              <a:t>Navigate to </a:t>
            </a:r>
            <a:r>
              <a:rPr lang="en-US" sz="1800" dirty="0">
                <a:hlinkClick r:id="rId2"/>
              </a:rPr>
              <a:t>http://15.206.117.94/login/admin.php</a:t>
            </a:r>
            <a:r>
              <a:rPr lang="en-US" sz="1800" dirty="0"/>
              <a:t> ; you will see a forgot password link. Clicking on it will take you to a web page which will ask you for an OTP which is sent to the admin’s phone number.</a:t>
            </a:r>
          </a:p>
          <a:p>
            <a:pPr marL="0" indent="0">
              <a:buNone/>
            </a:pPr>
            <a:r>
              <a:rPr lang="en-US" sz="1800" dirty="0"/>
              <a:t>Write any 3 digit number and send it . Then intercept the request with burp suite.</a:t>
            </a:r>
          </a:p>
          <a:p>
            <a:pPr marL="0" indent="0">
              <a:buNone/>
            </a:pPr>
            <a:r>
              <a:rPr lang="en-US" sz="1800" dirty="0"/>
              <a:t>Send the request to intruder.</a:t>
            </a:r>
          </a:p>
        </p:txBody>
      </p:sp>
      <p:sp>
        <p:nvSpPr>
          <p:cNvPr id="10" name="Rectangle 9">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8A43D235-AAFC-4300-B1FC-464B34AA1021}"/>
              </a:ext>
            </a:extLst>
          </p:cNvPr>
          <p:cNvPicPr>
            <a:picLocks noChangeAspect="1"/>
          </p:cNvPicPr>
          <p:nvPr/>
        </p:nvPicPr>
        <p:blipFill rotWithShape="1">
          <a:blip r:embed="rId3">
            <a:extLst>
              <a:ext uri="{28A0092B-C50C-407E-A947-70E740481C1C}">
                <a14:useLocalDpi xmlns:a14="http://schemas.microsoft.com/office/drawing/2010/main" val="0"/>
              </a:ext>
            </a:extLst>
          </a:blip>
          <a:srcRect l="25990" r="25990"/>
          <a:stretch/>
        </p:blipFill>
        <p:spPr>
          <a:xfrm>
            <a:off x="5283708" y="722376"/>
            <a:ext cx="6263640" cy="5413248"/>
          </a:xfrm>
          <a:prstGeom prst="rect">
            <a:avLst/>
          </a:prstGeom>
          <a:effectLst/>
        </p:spPr>
      </p:pic>
    </p:spTree>
    <p:extLst>
      <p:ext uri="{BB962C8B-B14F-4D97-AF65-F5344CB8AC3E}">
        <p14:creationId xmlns:p14="http://schemas.microsoft.com/office/powerpoint/2010/main" val="1705678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4822-B4AC-43C8-8425-F1883BAA0AE3}"/>
              </a:ext>
            </a:extLst>
          </p:cNvPr>
          <p:cNvSpPr>
            <a:spLocks noGrp="1"/>
          </p:cNvSpPr>
          <p:nvPr>
            <p:ph type="title"/>
          </p:nvPr>
        </p:nvSpPr>
        <p:spPr>
          <a:xfrm>
            <a:off x="0" y="0"/>
            <a:ext cx="10515600" cy="1325563"/>
          </a:xfrm>
        </p:spPr>
        <p:txBody>
          <a:bodyPr/>
          <a:lstStyle/>
          <a:p>
            <a:r>
              <a:rPr lang="en-US" dirty="0"/>
              <a:t>Observation :</a:t>
            </a:r>
          </a:p>
        </p:txBody>
      </p:sp>
      <p:sp>
        <p:nvSpPr>
          <p:cNvPr id="3" name="Content Placeholder 2">
            <a:extLst>
              <a:ext uri="{FF2B5EF4-FFF2-40B4-BE49-F238E27FC236}">
                <a16:creationId xmlns:a16="http://schemas.microsoft.com/office/drawing/2014/main" id="{331339FB-B777-44F0-83FE-75BC89A09061}"/>
              </a:ext>
            </a:extLst>
          </p:cNvPr>
          <p:cNvSpPr>
            <a:spLocks noGrp="1"/>
          </p:cNvSpPr>
          <p:nvPr>
            <p:ph idx="1"/>
          </p:nvPr>
        </p:nvSpPr>
        <p:spPr>
          <a:xfrm>
            <a:off x="0" y="983052"/>
            <a:ext cx="10515600" cy="4351338"/>
          </a:xfrm>
        </p:spPr>
        <p:txBody>
          <a:bodyPr/>
          <a:lstStyle/>
          <a:p>
            <a:pPr marL="0" indent="0">
              <a:buNone/>
            </a:pPr>
            <a:r>
              <a:rPr lang="en-US" dirty="0"/>
              <a:t>Following request will arrive in the intruder panel.</a:t>
            </a:r>
          </a:p>
        </p:txBody>
      </p:sp>
      <p:pic>
        <p:nvPicPr>
          <p:cNvPr id="5" name="Picture 4" descr="Graphical user interface, text, application, email&#10;&#10;Description automatically generated">
            <a:extLst>
              <a:ext uri="{FF2B5EF4-FFF2-40B4-BE49-F238E27FC236}">
                <a16:creationId xmlns:a16="http://schemas.microsoft.com/office/drawing/2014/main" id="{55D29A0F-0FD2-49E4-BDCB-3A27BBA89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3610"/>
            <a:ext cx="12192000" cy="5239168"/>
          </a:xfrm>
          <a:prstGeom prst="rect">
            <a:avLst/>
          </a:prstGeom>
        </p:spPr>
      </p:pic>
    </p:spTree>
    <p:extLst>
      <p:ext uri="{BB962C8B-B14F-4D97-AF65-F5344CB8AC3E}">
        <p14:creationId xmlns:p14="http://schemas.microsoft.com/office/powerpoint/2010/main" val="2000510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A414-459F-4251-ACF1-1985CE388601}"/>
              </a:ext>
            </a:extLst>
          </p:cNvPr>
          <p:cNvSpPr>
            <a:spLocks noGrp="1"/>
          </p:cNvSpPr>
          <p:nvPr>
            <p:ph type="title"/>
          </p:nvPr>
        </p:nvSpPr>
        <p:spPr>
          <a:xfrm>
            <a:off x="0" y="365125"/>
            <a:ext cx="10515600" cy="1325563"/>
          </a:xfrm>
        </p:spPr>
        <p:txBody>
          <a:bodyPr/>
          <a:lstStyle/>
          <a:p>
            <a:r>
              <a:rPr lang="en-US" dirty="0"/>
              <a:t>Observations: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D25BF1F1-2618-4C44-89A0-C6365B41D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93" y="2646919"/>
            <a:ext cx="11822214" cy="3868615"/>
          </a:xfrm>
        </p:spPr>
      </p:pic>
      <p:sp>
        <p:nvSpPr>
          <p:cNvPr id="6" name="TextBox 5">
            <a:extLst>
              <a:ext uri="{FF2B5EF4-FFF2-40B4-BE49-F238E27FC236}">
                <a16:creationId xmlns:a16="http://schemas.microsoft.com/office/drawing/2014/main" id="{DB80EAD8-EB7A-4D1B-AF61-DAFFA983D071}"/>
              </a:ext>
            </a:extLst>
          </p:cNvPr>
          <p:cNvSpPr txBox="1"/>
          <p:nvPr/>
        </p:nvSpPr>
        <p:spPr>
          <a:xfrm>
            <a:off x="-9032" y="1690688"/>
            <a:ext cx="12201032" cy="523220"/>
          </a:xfrm>
          <a:prstGeom prst="rect">
            <a:avLst/>
          </a:prstGeom>
          <a:noFill/>
        </p:spPr>
        <p:txBody>
          <a:bodyPr wrap="none" rtlCol="0">
            <a:spAutoFit/>
          </a:bodyPr>
          <a:lstStyle/>
          <a:p>
            <a:r>
              <a:rPr lang="en-US" sz="2800" dirty="0"/>
              <a:t>The following payloads were used to scan all possible 3 digits numbers for the OTP.</a:t>
            </a:r>
          </a:p>
        </p:txBody>
      </p:sp>
    </p:spTree>
    <p:extLst>
      <p:ext uri="{BB962C8B-B14F-4D97-AF65-F5344CB8AC3E}">
        <p14:creationId xmlns:p14="http://schemas.microsoft.com/office/powerpoint/2010/main" val="1985680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894E4-3561-46EC-A6D2-A50DA23191A9}"/>
              </a:ext>
            </a:extLst>
          </p:cNvPr>
          <p:cNvSpPr>
            <a:spLocks noGrp="1"/>
          </p:cNvSpPr>
          <p:nvPr>
            <p:ph type="title"/>
          </p:nvPr>
        </p:nvSpPr>
        <p:spPr>
          <a:xfrm>
            <a:off x="739726" y="-281989"/>
            <a:ext cx="10515600" cy="1325563"/>
          </a:xfrm>
        </p:spPr>
        <p:txBody>
          <a:bodyPr/>
          <a:lstStyle/>
          <a:p>
            <a:r>
              <a:rPr lang="en-US" dirty="0"/>
              <a:t>Observations: OTP found</a:t>
            </a:r>
          </a:p>
        </p:txBody>
      </p:sp>
      <p:pic>
        <p:nvPicPr>
          <p:cNvPr id="5" name="Content Placeholder 4" descr="Graphical user interface, text, application&#10;&#10;Description automatically generated">
            <a:extLst>
              <a:ext uri="{FF2B5EF4-FFF2-40B4-BE49-F238E27FC236}">
                <a16:creationId xmlns:a16="http://schemas.microsoft.com/office/drawing/2014/main" id="{10A78C0F-9CCF-4C63-8AF8-C7A94DBFF7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9726" y="1043574"/>
            <a:ext cx="9369083" cy="5646611"/>
          </a:xfrm>
        </p:spPr>
      </p:pic>
    </p:spTree>
    <p:extLst>
      <p:ext uri="{BB962C8B-B14F-4D97-AF65-F5344CB8AC3E}">
        <p14:creationId xmlns:p14="http://schemas.microsoft.com/office/powerpoint/2010/main" val="1744879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99FF-87DD-409B-A163-424D3588A6B2}"/>
              </a:ext>
            </a:extLst>
          </p:cNvPr>
          <p:cNvSpPr>
            <a:spLocks noGrp="1"/>
          </p:cNvSpPr>
          <p:nvPr>
            <p:ph type="title"/>
          </p:nvPr>
        </p:nvSpPr>
        <p:spPr>
          <a:xfrm>
            <a:off x="0" y="18255"/>
            <a:ext cx="10515600" cy="1325563"/>
          </a:xfrm>
        </p:spPr>
        <p:txBody>
          <a:bodyPr/>
          <a:lstStyle/>
          <a:p>
            <a:r>
              <a:rPr lang="en-US" dirty="0"/>
              <a:t>POC</a:t>
            </a:r>
          </a:p>
        </p:txBody>
      </p:sp>
      <p:sp>
        <p:nvSpPr>
          <p:cNvPr id="3" name="Content Placeholder 2">
            <a:extLst>
              <a:ext uri="{FF2B5EF4-FFF2-40B4-BE49-F238E27FC236}">
                <a16:creationId xmlns:a16="http://schemas.microsoft.com/office/drawing/2014/main" id="{699A7A46-C6C7-4132-9A07-2826354C44C7}"/>
              </a:ext>
            </a:extLst>
          </p:cNvPr>
          <p:cNvSpPr>
            <a:spLocks noGrp="1"/>
          </p:cNvSpPr>
          <p:nvPr>
            <p:ph idx="1"/>
          </p:nvPr>
        </p:nvSpPr>
        <p:spPr>
          <a:xfrm>
            <a:off x="0" y="1253331"/>
            <a:ext cx="12192000" cy="5586414"/>
          </a:xfrm>
        </p:spPr>
        <p:txBody>
          <a:bodyPr/>
          <a:lstStyle/>
          <a:p>
            <a:pPr marL="0" indent="0">
              <a:buNone/>
            </a:pPr>
            <a:r>
              <a:rPr lang="en-US" dirty="0"/>
              <a:t>OTP have been accepted. Now we will be able to change Admin Password.</a:t>
            </a:r>
          </a:p>
        </p:txBody>
      </p:sp>
      <p:pic>
        <p:nvPicPr>
          <p:cNvPr id="5" name="Picture 4" descr="Graphical user interface, application&#10;&#10;Description automatically generated">
            <a:extLst>
              <a:ext uri="{FF2B5EF4-FFF2-40B4-BE49-F238E27FC236}">
                <a16:creationId xmlns:a16="http://schemas.microsoft.com/office/drawing/2014/main" id="{EFDCE082-A3D8-4AD4-BCBE-52C42D977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3172"/>
            <a:ext cx="12192000" cy="4025324"/>
          </a:xfrm>
          <a:prstGeom prst="rect">
            <a:avLst/>
          </a:prstGeom>
        </p:spPr>
      </p:pic>
    </p:spTree>
    <p:extLst>
      <p:ext uri="{BB962C8B-B14F-4D97-AF65-F5344CB8AC3E}">
        <p14:creationId xmlns:p14="http://schemas.microsoft.com/office/powerpoint/2010/main" val="1470691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2AC11-DB90-4E41-957C-CE44D67858F8}"/>
              </a:ext>
            </a:extLst>
          </p:cNvPr>
          <p:cNvSpPr>
            <a:spLocks noGrp="1"/>
          </p:cNvSpPr>
          <p:nvPr>
            <p:ph type="title"/>
          </p:nvPr>
        </p:nvSpPr>
        <p:spPr/>
        <p:txBody>
          <a:bodyPr/>
          <a:lstStyle/>
          <a:p>
            <a:r>
              <a:rPr lang="en-US" dirty="0"/>
              <a:t>Business Impact – Extremely High</a:t>
            </a:r>
          </a:p>
        </p:txBody>
      </p:sp>
      <p:sp>
        <p:nvSpPr>
          <p:cNvPr id="3" name="Content Placeholder 2">
            <a:extLst>
              <a:ext uri="{FF2B5EF4-FFF2-40B4-BE49-F238E27FC236}">
                <a16:creationId xmlns:a16="http://schemas.microsoft.com/office/drawing/2014/main" id="{0170F93D-03EC-4C4D-8238-9F56613E6E75}"/>
              </a:ext>
            </a:extLst>
          </p:cNvPr>
          <p:cNvSpPr>
            <a:spLocks noGrp="1"/>
          </p:cNvSpPr>
          <p:nvPr>
            <p:ph idx="1"/>
          </p:nvPr>
        </p:nvSpPr>
        <p:spPr/>
        <p:txBody>
          <a:bodyPr/>
          <a:lstStyle/>
          <a:p>
            <a:r>
              <a:rPr lang="en-US" dirty="0"/>
              <a:t>A malicious hacker can get access to admin account just by brute forcing due to rate limiting flaw which allows a hacker to attempt entering the OTP as many times as he wants as there are no bounds in number of attempts.</a:t>
            </a:r>
          </a:p>
          <a:p>
            <a:r>
              <a:rPr lang="en-US" dirty="0"/>
              <a:t>This can lead to complete compromise of personal user data of every customer.</a:t>
            </a:r>
          </a:p>
          <a:p>
            <a:r>
              <a:rPr lang="en-US" dirty="0"/>
              <a:t>Once the attacker have logged in ; he can cause heavy financial loss to the company.</a:t>
            </a:r>
          </a:p>
          <a:p>
            <a:pPr marL="0" indent="0">
              <a:buNone/>
            </a:pPr>
            <a:endParaRPr lang="en-US" dirty="0"/>
          </a:p>
        </p:txBody>
      </p:sp>
    </p:spTree>
    <p:extLst>
      <p:ext uri="{BB962C8B-B14F-4D97-AF65-F5344CB8AC3E}">
        <p14:creationId xmlns:p14="http://schemas.microsoft.com/office/powerpoint/2010/main" val="3904508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2754-C79B-4577-A746-4D4181F565F7}"/>
              </a:ext>
            </a:extLst>
          </p:cNvPr>
          <p:cNvSpPr>
            <a:spLocks noGrp="1"/>
          </p:cNvSpPr>
          <p:nvPr>
            <p:ph type="title"/>
          </p:nvPr>
        </p:nvSpPr>
        <p:spPr>
          <a:xfrm>
            <a:off x="511362" y="0"/>
            <a:ext cx="11680637" cy="1320800"/>
          </a:xfrm>
        </p:spPr>
        <p:txBody>
          <a:bodyPr>
            <a:normAutofit/>
          </a:bodyPr>
          <a:lstStyle/>
          <a:p>
            <a:r>
              <a:rPr lang="en-US" dirty="0"/>
              <a:t>SECURITY STATUS – </a:t>
            </a:r>
            <a:r>
              <a:rPr lang="en-US" dirty="0">
                <a:solidFill>
                  <a:srgbClr val="FF0000"/>
                </a:solidFill>
              </a:rPr>
              <a:t>EXTREMELY VULNERABLE</a:t>
            </a:r>
          </a:p>
        </p:txBody>
      </p:sp>
      <p:sp>
        <p:nvSpPr>
          <p:cNvPr id="3" name="Content Placeholder 2">
            <a:extLst>
              <a:ext uri="{FF2B5EF4-FFF2-40B4-BE49-F238E27FC236}">
                <a16:creationId xmlns:a16="http://schemas.microsoft.com/office/drawing/2014/main" id="{9E68AE83-CC68-47A0-9538-DD169E05E074}"/>
              </a:ext>
            </a:extLst>
          </p:cNvPr>
          <p:cNvSpPr>
            <a:spLocks noGrp="1"/>
          </p:cNvSpPr>
          <p:nvPr>
            <p:ph idx="1"/>
          </p:nvPr>
        </p:nvSpPr>
        <p:spPr>
          <a:xfrm>
            <a:off x="653162" y="1515291"/>
            <a:ext cx="11538837" cy="5094515"/>
          </a:xfrm>
        </p:spPr>
        <p:txBody>
          <a:bodyPr>
            <a:normAutofit/>
          </a:bodyPr>
          <a:lstStyle/>
          <a:p>
            <a:r>
              <a:rPr lang="en-US" dirty="0"/>
              <a:t>Hackers can steal all the records of LIFESTYLE STORE database (</a:t>
            </a:r>
            <a:r>
              <a:rPr lang="en-US" dirty="0" err="1"/>
              <a:t>SQLi</a:t>
            </a:r>
            <a:r>
              <a:rPr lang="en-US" dirty="0"/>
              <a:t>).</a:t>
            </a:r>
          </a:p>
          <a:p>
            <a:r>
              <a:rPr lang="en-US" dirty="0"/>
              <a:t>Hacker can take control of complete server including View, Add, Edit, Delete files and folders (Shell Upload).</a:t>
            </a:r>
          </a:p>
          <a:p>
            <a:r>
              <a:rPr lang="en-US" dirty="0"/>
              <a:t>Hacker can change source code of application to host malware, phishing pages or even explicit content (Shell Upload).</a:t>
            </a:r>
          </a:p>
          <a:p>
            <a:r>
              <a:rPr lang="en-US" dirty="0"/>
              <a:t>Hackers can see detail of any customer.</a:t>
            </a:r>
          </a:p>
          <a:p>
            <a:r>
              <a:rPr lang="en-US" dirty="0"/>
              <a:t>Hacker can easily bypass Admin account authentication (</a:t>
            </a:r>
            <a:r>
              <a:rPr lang="en-US" dirty="0" err="1"/>
              <a:t>bruteforcing</a:t>
            </a:r>
            <a:r>
              <a:rPr lang="en-US" dirty="0"/>
              <a:t>).</a:t>
            </a:r>
          </a:p>
          <a:p>
            <a:r>
              <a:rPr lang="en-US" dirty="0"/>
              <a:t>Hackers can access the seller details and login into the website using customer of the month usernames (PII).</a:t>
            </a:r>
          </a:p>
          <a:p>
            <a:r>
              <a:rPr lang="en-US" dirty="0"/>
              <a:t>Hacker can change the password , confirm order and remove items of customers (CSRF).</a:t>
            </a:r>
          </a:p>
          <a:p>
            <a:endParaRPr lang="en-US" dirty="0"/>
          </a:p>
          <a:p>
            <a:endParaRPr lang="en-US" dirty="0"/>
          </a:p>
        </p:txBody>
      </p:sp>
    </p:spTree>
    <p:extLst>
      <p:ext uri="{BB962C8B-B14F-4D97-AF65-F5344CB8AC3E}">
        <p14:creationId xmlns:p14="http://schemas.microsoft.com/office/powerpoint/2010/main" val="216585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400C5-901B-42E9-953B-406E032D3108}"/>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A21E4213-6765-4216-BC92-F195086E8047}"/>
              </a:ext>
            </a:extLst>
          </p:cNvPr>
          <p:cNvSpPr>
            <a:spLocks noGrp="1"/>
          </p:cNvSpPr>
          <p:nvPr>
            <p:ph idx="1"/>
          </p:nvPr>
        </p:nvSpPr>
        <p:spPr/>
        <p:txBody>
          <a:bodyPr/>
          <a:lstStyle/>
          <a:p>
            <a:r>
              <a:rPr lang="en-US" dirty="0"/>
              <a:t>Use rate limiting checks on the number of times the </a:t>
            </a:r>
            <a:r>
              <a:rPr lang="en-US" dirty="0" err="1"/>
              <a:t>otp</a:t>
            </a:r>
            <a:r>
              <a:rPr lang="en-US" dirty="0"/>
              <a:t> request have been granted.</a:t>
            </a:r>
          </a:p>
          <a:p>
            <a:r>
              <a:rPr lang="en-US" dirty="0"/>
              <a:t>OTP should be at least 6 digits long.</a:t>
            </a:r>
          </a:p>
          <a:p>
            <a:r>
              <a:rPr lang="en-US" dirty="0"/>
              <a:t>OTP should expire in a particular time (ex – 2 min). This can make the authorization more secure.</a:t>
            </a:r>
          </a:p>
        </p:txBody>
      </p:sp>
    </p:spTree>
    <p:extLst>
      <p:ext uri="{BB962C8B-B14F-4D97-AF65-F5344CB8AC3E}">
        <p14:creationId xmlns:p14="http://schemas.microsoft.com/office/powerpoint/2010/main" val="255732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6F93F-9965-41EC-9914-3168BE58B741}"/>
              </a:ext>
            </a:extLst>
          </p:cNvPr>
          <p:cNvSpPr>
            <a:spLocks noGrp="1"/>
          </p:cNvSpPr>
          <p:nvPr>
            <p:ph type="title"/>
          </p:nvPr>
        </p:nvSpPr>
        <p:spPr/>
        <p:txBody>
          <a:bodyPr/>
          <a:lstStyle/>
          <a:p>
            <a:r>
              <a:rPr lang="en-US" dirty="0"/>
              <a:t>3. XSS, execute console commands and shell upload on Admin Dashboard</a:t>
            </a:r>
          </a:p>
        </p:txBody>
      </p:sp>
      <p:graphicFrame>
        <p:nvGraphicFramePr>
          <p:cNvPr id="4" name="Table 4">
            <a:extLst>
              <a:ext uri="{FF2B5EF4-FFF2-40B4-BE49-F238E27FC236}">
                <a16:creationId xmlns:a16="http://schemas.microsoft.com/office/drawing/2014/main" id="{2E87FE07-2F3F-4ABB-B348-FF2997C9C6FB}"/>
              </a:ext>
            </a:extLst>
          </p:cNvPr>
          <p:cNvGraphicFramePr>
            <a:graphicFrameLocks noGrp="1"/>
          </p:cNvGraphicFramePr>
          <p:nvPr>
            <p:ph idx="1"/>
            <p:extLst>
              <p:ext uri="{D42A27DB-BD31-4B8C-83A1-F6EECF244321}">
                <p14:modId xmlns:p14="http://schemas.microsoft.com/office/powerpoint/2010/main" val="1122817242"/>
              </p:ext>
            </p:extLst>
          </p:nvPr>
        </p:nvGraphicFramePr>
        <p:xfrm>
          <a:off x="838200" y="1825625"/>
          <a:ext cx="10515600" cy="3948158"/>
        </p:xfrm>
        <a:graphic>
          <a:graphicData uri="http://schemas.openxmlformats.org/drawingml/2006/table">
            <a:tbl>
              <a:tblPr firstRow="1" bandRow="1">
                <a:tableStyleId>{5C22544A-7EE6-4342-B048-85BDC9FD1C3A}</a:tableStyleId>
              </a:tblPr>
              <a:tblGrid>
                <a:gridCol w="3015343">
                  <a:extLst>
                    <a:ext uri="{9D8B030D-6E8A-4147-A177-3AD203B41FA5}">
                      <a16:colId xmlns:a16="http://schemas.microsoft.com/office/drawing/2014/main" val="1463861728"/>
                    </a:ext>
                  </a:extLst>
                </a:gridCol>
                <a:gridCol w="7500257">
                  <a:extLst>
                    <a:ext uri="{9D8B030D-6E8A-4147-A177-3AD203B41FA5}">
                      <a16:colId xmlns:a16="http://schemas.microsoft.com/office/drawing/2014/main" val="2995103628"/>
                    </a:ext>
                  </a:extLst>
                </a:gridCol>
              </a:tblGrid>
              <a:tr h="3948158">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XSS , execute console commands  and shell upload on Admin Dashboard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(CRITICAL)</a:t>
                      </a:r>
                    </a:p>
                    <a:p>
                      <a:endParaRPr lang="en-US" dirty="0">
                        <a:solidFill>
                          <a:schemeClr val="bg1"/>
                        </a:solidFill>
                      </a:endParaRPr>
                    </a:p>
                  </a:txBody>
                  <a:tcPr>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Admin dashboard allows hackers to upload shells , execute shell commands and permanent XSS.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r>
                        <a:rPr lang="en-US" dirty="0">
                          <a:solidFill>
                            <a:schemeClr val="tx1"/>
                          </a:solidFill>
                        </a:rPr>
                        <a:t>Affected URL - </a:t>
                      </a:r>
                      <a:r>
                        <a:rPr lang="en-US" dirty="0">
                          <a:solidFill>
                            <a:schemeClr val="tx1"/>
                          </a:solidFill>
                          <a:hlinkClick r:id="rId2"/>
                        </a:rPr>
                        <a:t>http://3.6.93.248/admin31/dashboard.php</a:t>
                      </a:r>
                      <a:endParaRPr lang="en-US" dirty="0">
                        <a:solidFill>
                          <a:schemeClr val="tx1"/>
                        </a:solidFill>
                      </a:endParaRP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Affected parameter – </a:t>
                      </a:r>
                      <a:r>
                        <a:rPr lang="en-US" b="1" dirty="0">
                          <a:solidFill>
                            <a:schemeClr val="tx1"/>
                          </a:solidFill>
                        </a:rPr>
                        <a:t>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Affected parameter – </a:t>
                      </a:r>
                      <a:r>
                        <a:rPr lang="en-US" b="1" dirty="0">
                          <a:solidFill>
                            <a:schemeClr val="tx1"/>
                          </a:solidFill>
                        </a:rPr>
                        <a:t> console</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solidFill>
                          <a:schemeClr val="tx1"/>
                        </a:solidFill>
                      </a:endParaRPr>
                    </a:p>
                    <a:p>
                      <a:endParaRPr lang="en-US" dirty="0">
                        <a:solidFill>
                          <a:schemeClr val="tx1"/>
                        </a:solidFill>
                      </a:endParaRPr>
                    </a:p>
                  </a:txBody>
                  <a:tcPr>
                    <a:solidFill>
                      <a:schemeClr val="bg2"/>
                    </a:solidFill>
                  </a:tcPr>
                </a:tc>
                <a:extLst>
                  <a:ext uri="{0D108BD9-81ED-4DB2-BD59-A6C34878D82A}">
                    <a16:rowId xmlns:a16="http://schemas.microsoft.com/office/drawing/2014/main" val="3116221529"/>
                  </a:ext>
                </a:extLst>
              </a:tr>
            </a:tbl>
          </a:graphicData>
        </a:graphic>
      </p:graphicFrame>
    </p:spTree>
    <p:extLst>
      <p:ext uri="{BB962C8B-B14F-4D97-AF65-F5344CB8AC3E}">
        <p14:creationId xmlns:p14="http://schemas.microsoft.com/office/powerpoint/2010/main" val="1082028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14C41764-036B-44E6-A370-6B7F2EC4880E}"/>
              </a:ext>
            </a:extLst>
          </p:cNvPr>
          <p:cNvPicPr>
            <a:picLocks noChangeAspect="1"/>
          </p:cNvPicPr>
          <p:nvPr/>
        </p:nvPicPr>
        <p:blipFill rotWithShape="1">
          <a:blip r:embed="rId2">
            <a:extLst>
              <a:ext uri="{28A0092B-C50C-407E-A947-70E740481C1C}">
                <a14:useLocalDpi xmlns:a14="http://schemas.microsoft.com/office/drawing/2010/main" val="0"/>
              </a:ext>
            </a:extLst>
          </a:blip>
          <a:srcRect r="-1" b="5062"/>
          <a:stretch/>
        </p:blipFill>
        <p:spPr>
          <a:xfrm>
            <a:off x="320040" y="320040"/>
            <a:ext cx="11548872" cy="4303462"/>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18E759-19F1-4675-A213-E0E35B9E8E65}"/>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rPr>
              <a:t>Observation</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D9A7F6-2DD1-4ED2-B680-76B26F2CA6FD}"/>
              </a:ext>
            </a:extLst>
          </p:cNvPr>
          <p:cNvSpPr>
            <a:spLocks noGrp="1"/>
          </p:cNvSpPr>
          <p:nvPr>
            <p:ph idx="1"/>
          </p:nvPr>
        </p:nvSpPr>
        <p:spPr>
          <a:xfrm>
            <a:off x="4379976" y="5009083"/>
            <a:ext cx="6976872" cy="1345997"/>
          </a:xfrm>
        </p:spPr>
        <p:txBody>
          <a:bodyPr anchor="ctr">
            <a:normAutofit/>
          </a:bodyPr>
          <a:lstStyle/>
          <a:p>
            <a:pPr marL="0" indent="0">
              <a:buNone/>
            </a:pPr>
            <a:r>
              <a:rPr lang="en-US" sz="1700">
                <a:solidFill>
                  <a:schemeClr val="bg1"/>
                </a:solidFill>
              </a:rPr>
              <a:t>When you log into as Admin you will be redirected to a page called admin dashboard. On the top left corner you will see a button called console. If you click on it ; it will redirect you to page where you will be able to execute console commands. An attacker can you it to gain information about the server.</a:t>
            </a:r>
          </a:p>
        </p:txBody>
      </p:sp>
    </p:spTree>
    <p:extLst>
      <p:ext uri="{BB962C8B-B14F-4D97-AF65-F5344CB8AC3E}">
        <p14:creationId xmlns:p14="http://schemas.microsoft.com/office/powerpoint/2010/main" val="90894008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FE0016CE-08F4-4798-B4DF-0EBE169C8FA6}"/>
              </a:ext>
            </a:extLst>
          </p:cNvPr>
          <p:cNvPicPr>
            <a:picLocks noChangeAspect="1"/>
          </p:cNvPicPr>
          <p:nvPr/>
        </p:nvPicPr>
        <p:blipFill rotWithShape="1">
          <a:blip r:embed="rId2">
            <a:extLst>
              <a:ext uri="{28A0092B-C50C-407E-A947-70E740481C1C}">
                <a14:useLocalDpi xmlns:a14="http://schemas.microsoft.com/office/drawing/2010/main" val="0"/>
              </a:ext>
            </a:extLst>
          </a:blip>
          <a:srcRect l="706" r="-2" b="-2"/>
          <a:stretch/>
        </p:blipFill>
        <p:spPr>
          <a:xfrm>
            <a:off x="320040" y="320040"/>
            <a:ext cx="11548872" cy="4303462"/>
          </a:xfrm>
          <a:prstGeom prst="rect">
            <a:avLst/>
          </a:prstGeom>
        </p:spPr>
      </p:pic>
      <p:sp>
        <p:nvSpPr>
          <p:cNvPr id="19"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91AE77-9C2C-46CD-A069-41174565F38D}"/>
              </a:ext>
            </a:extLst>
          </p:cNvPr>
          <p:cNvSpPr>
            <a:spLocks noGrp="1"/>
          </p:cNvSpPr>
          <p:nvPr>
            <p:ph type="title"/>
          </p:nvPr>
        </p:nvSpPr>
        <p:spPr>
          <a:xfrm>
            <a:off x="841248" y="5009083"/>
            <a:ext cx="2889504" cy="1345997"/>
          </a:xfrm>
        </p:spPr>
        <p:txBody>
          <a:bodyPr anchor="ctr">
            <a:normAutofit/>
          </a:bodyPr>
          <a:lstStyle/>
          <a:p>
            <a:r>
              <a:rPr lang="en-US" sz="2600" dirty="0">
                <a:solidFill>
                  <a:schemeClr val="bg1"/>
                </a:solidFill>
              </a:rPr>
              <a:t>Observations</a:t>
            </a:r>
          </a:p>
        </p:txBody>
      </p:sp>
      <p:cxnSp>
        <p:nvCxnSpPr>
          <p:cNvPr id="20"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22C12F-D8A2-4477-A7A2-DCD437C243B8}"/>
              </a:ext>
            </a:extLst>
          </p:cNvPr>
          <p:cNvSpPr>
            <a:spLocks noGrp="1"/>
          </p:cNvSpPr>
          <p:nvPr>
            <p:ph idx="1"/>
          </p:nvPr>
        </p:nvSpPr>
        <p:spPr>
          <a:xfrm>
            <a:off x="4379976" y="5009083"/>
            <a:ext cx="6976872" cy="1345997"/>
          </a:xfrm>
        </p:spPr>
        <p:txBody>
          <a:bodyPr anchor="ctr">
            <a:normAutofit/>
          </a:bodyPr>
          <a:lstStyle/>
          <a:p>
            <a:pPr marL="0" indent="0">
              <a:buNone/>
            </a:pPr>
            <a:r>
              <a:rPr lang="en-US" sz="1700" dirty="0">
                <a:solidFill>
                  <a:schemeClr val="bg1"/>
                </a:solidFill>
              </a:rPr>
              <a:t>When you log into as Admin you will be redirected to a page called admin dashboard. Here admin uploads new products which are to be sold on the web site. But there is a section to upload product image which does not have server side filter because of which we can uploads shells on it.</a:t>
            </a:r>
          </a:p>
        </p:txBody>
      </p:sp>
    </p:spTree>
    <p:extLst>
      <p:ext uri="{BB962C8B-B14F-4D97-AF65-F5344CB8AC3E}">
        <p14:creationId xmlns:p14="http://schemas.microsoft.com/office/powerpoint/2010/main" val="243259111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C86B07-0859-4278-91F8-D2FE622A6C77}"/>
              </a:ext>
            </a:extLst>
          </p:cNvPr>
          <p:cNvSpPr>
            <a:spLocks noGrp="1"/>
          </p:cNvSpPr>
          <p:nvPr>
            <p:ph type="title"/>
          </p:nvPr>
        </p:nvSpPr>
        <p:spPr>
          <a:xfrm>
            <a:off x="492757" y="1564524"/>
            <a:ext cx="3058621" cy="1457002"/>
          </a:xfrm>
        </p:spPr>
        <p:txBody>
          <a:bodyPr anchor="b">
            <a:normAutofit/>
          </a:bodyPr>
          <a:lstStyle/>
          <a:p>
            <a:r>
              <a:rPr lang="en-US" sz="4000" dirty="0"/>
              <a:t>Observations :</a:t>
            </a:r>
          </a:p>
        </p:txBody>
      </p:sp>
      <p:grpSp>
        <p:nvGrpSpPr>
          <p:cNvPr id="14" name="Group 13">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5"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5DC53227-80FD-40F4-A06D-50586D92F8C8}"/>
              </a:ext>
            </a:extLst>
          </p:cNvPr>
          <p:cNvSpPr>
            <a:spLocks noGrp="1"/>
          </p:cNvSpPr>
          <p:nvPr>
            <p:ph idx="1"/>
          </p:nvPr>
        </p:nvSpPr>
        <p:spPr>
          <a:xfrm>
            <a:off x="472021" y="3067027"/>
            <a:ext cx="3058623" cy="3272324"/>
          </a:xfrm>
        </p:spPr>
        <p:txBody>
          <a:bodyPr anchor="t">
            <a:normAutofit/>
          </a:bodyPr>
          <a:lstStyle/>
          <a:p>
            <a:pPr marL="0" indent="0">
              <a:buNone/>
            </a:pPr>
            <a:r>
              <a:rPr lang="en-US" sz="2000" dirty="0"/>
              <a:t>By intercepting the request with burp suite we can change the extension from .jpg to .php </a:t>
            </a:r>
          </a:p>
        </p:txBody>
      </p:sp>
      <p:pic>
        <p:nvPicPr>
          <p:cNvPr id="5" name="Picture 4" descr="Graphical user interface, text, application, email&#10;&#10;Description automatically generated">
            <a:extLst>
              <a:ext uri="{FF2B5EF4-FFF2-40B4-BE49-F238E27FC236}">
                <a16:creationId xmlns:a16="http://schemas.microsoft.com/office/drawing/2014/main" id="{81F815E8-EED0-4D2C-9A79-A158E49F02F4}"/>
              </a:ext>
            </a:extLst>
          </p:cNvPr>
          <p:cNvPicPr>
            <a:picLocks noChangeAspect="1"/>
          </p:cNvPicPr>
          <p:nvPr/>
        </p:nvPicPr>
        <p:blipFill rotWithShape="1">
          <a:blip r:embed="rId2">
            <a:extLst>
              <a:ext uri="{28A0092B-C50C-407E-A947-70E740481C1C}">
                <a14:useLocalDpi xmlns:a14="http://schemas.microsoft.com/office/drawing/2010/main" val="0"/>
              </a:ext>
            </a:extLst>
          </a:blip>
          <a:srcRect r="2" b="1037"/>
          <a:stretch/>
        </p:blipFill>
        <p:spPr>
          <a:xfrm>
            <a:off x="3670663" y="10"/>
            <a:ext cx="8521337" cy="338327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A1239FBB-E2B1-4A2C-A64B-97F5655F926A}"/>
              </a:ext>
            </a:extLst>
          </p:cNvPr>
          <p:cNvPicPr>
            <a:picLocks noChangeAspect="1"/>
          </p:cNvPicPr>
          <p:nvPr/>
        </p:nvPicPr>
        <p:blipFill rotWithShape="1">
          <a:blip r:embed="rId3">
            <a:extLst>
              <a:ext uri="{28A0092B-C50C-407E-A947-70E740481C1C}">
                <a14:useLocalDpi xmlns:a14="http://schemas.microsoft.com/office/drawing/2010/main" val="0"/>
              </a:ext>
            </a:extLst>
          </a:blip>
          <a:srcRect l="8067" r="6543"/>
          <a:stretch/>
        </p:blipFill>
        <p:spPr>
          <a:xfrm>
            <a:off x="3670663" y="3474720"/>
            <a:ext cx="8521337" cy="3383280"/>
          </a:xfrm>
          <a:prstGeom prst="rect">
            <a:avLst/>
          </a:prstGeom>
        </p:spPr>
      </p:pic>
    </p:spTree>
    <p:extLst>
      <p:ext uri="{BB962C8B-B14F-4D97-AF65-F5344CB8AC3E}">
        <p14:creationId xmlns:p14="http://schemas.microsoft.com/office/powerpoint/2010/main" val="39914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E08EFAC9-A200-443F-8197-388C56425BAA}"/>
              </a:ext>
            </a:extLst>
          </p:cNvPr>
          <p:cNvPicPr>
            <a:picLocks noChangeAspect="1"/>
          </p:cNvPicPr>
          <p:nvPr/>
        </p:nvPicPr>
        <p:blipFill rotWithShape="1">
          <a:blip r:embed="rId2">
            <a:extLst>
              <a:ext uri="{28A0092B-C50C-407E-A947-70E740481C1C}">
                <a14:useLocalDpi xmlns:a14="http://schemas.microsoft.com/office/drawing/2010/main" val="0"/>
              </a:ext>
            </a:extLst>
          </a:blip>
          <a:srcRect r="-1" b="1289"/>
          <a:stretch/>
        </p:blipFill>
        <p:spPr>
          <a:xfrm>
            <a:off x="320040" y="320040"/>
            <a:ext cx="11548872" cy="4303462"/>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A1C908-C68C-4950-B4DE-FCFFA7762902}"/>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rPr>
              <a:t>Observations</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B9A387-72C6-4DF0-8742-0EF20AD1C06D}"/>
              </a:ext>
            </a:extLst>
          </p:cNvPr>
          <p:cNvSpPr>
            <a:spLocks noGrp="1"/>
          </p:cNvSpPr>
          <p:nvPr>
            <p:ph idx="1"/>
          </p:nvPr>
        </p:nvSpPr>
        <p:spPr>
          <a:xfrm>
            <a:off x="4379976" y="5009083"/>
            <a:ext cx="6976872" cy="1345997"/>
          </a:xfrm>
        </p:spPr>
        <p:txBody>
          <a:bodyPr anchor="ctr">
            <a:normAutofit/>
          </a:bodyPr>
          <a:lstStyle/>
          <a:p>
            <a:pPr marL="0" indent="0">
              <a:buNone/>
            </a:pPr>
            <a:r>
              <a:rPr lang="en-US" sz="1700" dirty="0">
                <a:solidFill>
                  <a:schemeClr val="bg1"/>
                </a:solidFill>
              </a:rPr>
              <a:t>As we know there is no server side filter therefore by the same process we can also execute XSS.</a:t>
            </a:r>
          </a:p>
          <a:p>
            <a:pPr marL="0" indent="0">
              <a:buNone/>
            </a:pPr>
            <a:endParaRPr lang="en-US" sz="1700" dirty="0">
              <a:solidFill>
                <a:schemeClr val="bg1"/>
              </a:solidFill>
            </a:endParaRPr>
          </a:p>
        </p:txBody>
      </p:sp>
    </p:spTree>
    <p:extLst>
      <p:ext uri="{BB962C8B-B14F-4D97-AF65-F5344CB8AC3E}">
        <p14:creationId xmlns:p14="http://schemas.microsoft.com/office/powerpoint/2010/main" val="55677760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0311CE5-3D05-493E-B9D2-CF549DF73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D03139FD-3390-40D2-ADD7-6201588EA4AF}"/>
              </a:ext>
            </a:extLst>
          </p:cNvPr>
          <p:cNvSpPr>
            <a:spLocks noGrp="1"/>
          </p:cNvSpPr>
          <p:nvPr>
            <p:ph type="title"/>
          </p:nvPr>
        </p:nvSpPr>
        <p:spPr>
          <a:xfrm>
            <a:off x="993370" y="4249107"/>
            <a:ext cx="10191405" cy="1109031"/>
          </a:xfrm>
        </p:spPr>
        <p:txBody>
          <a:bodyPr vert="horz" lIns="91440" tIns="45720" rIns="91440" bIns="45720" rtlCol="0" anchor="b">
            <a:normAutofit/>
          </a:bodyPr>
          <a:lstStyle/>
          <a:p>
            <a:pPr algn="ctr"/>
            <a:r>
              <a:rPr lang="en-US" sz="5200" kern="1200">
                <a:solidFill>
                  <a:schemeClr val="tx1"/>
                </a:solidFill>
                <a:latin typeface="+mj-lt"/>
                <a:ea typeface="+mj-ea"/>
                <a:cs typeface="+mj-cs"/>
              </a:rPr>
              <a:t>Observations</a:t>
            </a:r>
            <a:endParaRPr lang="en-US" sz="5200" kern="1200" dirty="0">
              <a:solidFill>
                <a:schemeClr val="tx1"/>
              </a:solidFill>
              <a:latin typeface="+mj-lt"/>
              <a:ea typeface="+mj-ea"/>
              <a:cs typeface="+mj-cs"/>
            </a:endParaRPr>
          </a:p>
        </p:txBody>
      </p:sp>
      <p:pic>
        <p:nvPicPr>
          <p:cNvPr id="7" name="Picture 6" descr="A screenshot of a computer&#10;&#10;Description automatically generated">
            <a:extLst>
              <a:ext uri="{FF2B5EF4-FFF2-40B4-BE49-F238E27FC236}">
                <a16:creationId xmlns:a16="http://schemas.microsoft.com/office/drawing/2014/main" id="{4A9444A4-A8B8-49CE-904F-6B5144E06646}"/>
              </a:ext>
            </a:extLst>
          </p:cNvPr>
          <p:cNvPicPr>
            <a:picLocks noChangeAspect="1"/>
          </p:cNvPicPr>
          <p:nvPr/>
        </p:nvPicPr>
        <p:blipFill rotWithShape="1">
          <a:blip r:embed="rId2">
            <a:extLst>
              <a:ext uri="{28A0092B-C50C-407E-A947-70E740481C1C}">
                <a14:useLocalDpi xmlns:a14="http://schemas.microsoft.com/office/drawing/2010/main" val="0"/>
              </a:ext>
            </a:extLst>
          </a:blip>
          <a:srcRect l="9564" r="10200" b="1"/>
          <a:stretch/>
        </p:blipFill>
        <p:spPr>
          <a:xfrm>
            <a:off x="198741" y="171720"/>
            <a:ext cx="5803323" cy="3905677"/>
          </a:xfrm>
          <a:prstGeom prst="rect">
            <a:avLst/>
          </a:prstGeom>
        </p:spPr>
      </p:pic>
      <p:pic>
        <p:nvPicPr>
          <p:cNvPr id="5" name="Content Placeholder 4" descr="Graphical user interface, text, application, email&#10;&#10;Description automatically generated">
            <a:extLst>
              <a:ext uri="{FF2B5EF4-FFF2-40B4-BE49-F238E27FC236}">
                <a16:creationId xmlns:a16="http://schemas.microsoft.com/office/drawing/2014/main" id="{5BD1792C-DFFA-49AA-A60B-9A28FF9A17B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7089" b="2"/>
          <a:stretch/>
        </p:blipFill>
        <p:spPr>
          <a:xfrm>
            <a:off x="6189934" y="156394"/>
            <a:ext cx="5803323" cy="3920994"/>
          </a:xfrm>
          <a:prstGeom prst="rect">
            <a:avLst/>
          </a:prstGeom>
        </p:spPr>
      </p:pic>
    </p:spTree>
    <p:extLst>
      <p:ext uri="{BB962C8B-B14F-4D97-AF65-F5344CB8AC3E}">
        <p14:creationId xmlns:p14="http://schemas.microsoft.com/office/powerpoint/2010/main" val="3369606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8FCDC-B913-4C40-A380-6DA0B311CDDE}"/>
              </a:ext>
            </a:extLst>
          </p:cNvPr>
          <p:cNvSpPr>
            <a:spLocks noGrp="1"/>
          </p:cNvSpPr>
          <p:nvPr>
            <p:ph type="title"/>
          </p:nvPr>
        </p:nvSpPr>
        <p:spPr>
          <a:xfrm>
            <a:off x="1008184" y="174032"/>
            <a:ext cx="10175631" cy="1111843"/>
          </a:xfrm>
        </p:spPr>
        <p:txBody>
          <a:bodyPr anchor="ctr">
            <a:normAutofit/>
          </a:bodyPr>
          <a:lstStyle/>
          <a:p>
            <a:pPr algn="ctr"/>
            <a:r>
              <a:rPr lang="en-US" sz="4000"/>
              <a:t>POC </a:t>
            </a:r>
          </a:p>
        </p:txBody>
      </p:sp>
      <p:sp>
        <p:nvSpPr>
          <p:cNvPr id="8" name="Content Placeholder 7">
            <a:extLst>
              <a:ext uri="{FF2B5EF4-FFF2-40B4-BE49-F238E27FC236}">
                <a16:creationId xmlns:a16="http://schemas.microsoft.com/office/drawing/2014/main" id="{07529597-6855-40FA-B2FB-AAE7BC85676A}"/>
              </a:ext>
            </a:extLst>
          </p:cNvPr>
          <p:cNvSpPr>
            <a:spLocks noGrp="1"/>
          </p:cNvSpPr>
          <p:nvPr>
            <p:ph idx="1"/>
          </p:nvPr>
        </p:nvSpPr>
        <p:spPr>
          <a:xfrm>
            <a:off x="1008184" y="1459907"/>
            <a:ext cx="10175630" cy="767904"/>
          </a:xfrm>
        </p:spPr>
        <p:txBody>
          <a:bodyPr anchor="ctr">
            <a:normAutofit/>
          </a:bodyPr>
          <a:lstStyle/>
          <a:p>
            <a:pPr marL="0" indent="0" algn="ctr">
              <a:buNone/>
            </a:pPr>
            <a:r>
              <a:rPr lang="en-US" sz="2000" dirty="0"/>
              <a:t>As you can see in the video ; Shells have been successfully uploaded and they are working.</a:t>
            </a:r>
          </a:p>
        </p:txBody>
      </p:sp>
      <p:pic>
        <p:nvPicPr>
          <p:cNvPr id="4" name="xss&amp;shell-upload">
            <a:hlinkClick r:id="" action="ppaction://media"/>
            <a:extLst>
              <a:ext uri="{FF2B5EF4-FFF2-40B4-BE49-F238E27FC236}">
                <a16:creationId xmlns:a16="http://schemas.microsoft.com/office/drawing/2014/main" id="{B49E831F-CF1F-4808-9212-FFB83AB582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4177" y="2405149"/>
            <a:ext cx="7917549" cy="3899393"/>
          </a:xfrm>
          <a:prstGeom prst="rect">
            <a:avLst/>
          </a:prstGeom>
        </p:spPr>
      </p:pic>
    </p:spTree>
    <p:extLst>
      <p:ext uri="{BB962C8B-B14F-4D97-AF65-F5344CB8AC3E}">
        <p14:creationId xmlns:p14="http://schemas.microsoft.com/office/powerpoint/2010/main" val="232838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2B9C-4C65-41AF-9CC5-0DCCFFE0FF7D}"/>
              </a:ext>
            </a:extLst>
          </p:cNvPr>
          <p:cNvSpPr>
            <a:spLocks noGrp="1"/>
          </p:cNvSpPr>
          <p:nvPr>
            <p:ph type="title"/>
          </p:nvPr>
        </p:nvSpPr>
        <p:spPr>
          <a:xfrm>
            <a:off x="0" y="0"/>
            <a:ext cx="10515600" cy="1325563"/>
          </a:xfrm>
        </p:spPr>
        <p:txBody>
          <a:bodyPr/>
          <a:lstStyle/>
          <a:p>
            <a:r>
              <a:rPr lang="en-US" dirty="0"/>
              <a:t>Business Impact – Extremely High</a:t>
            </a:r>
          </a:p>
        </p:txBody>
      </p:sp>
      <p:sp>
        <p:nvSpPr>
          <p:cNvPr id="3" name="Content Placeholder 2">
            <a:extLst>
              <a:ext uri="{FF2B5EF4-FFF2-40B4-BE49-F238E27FC236}">
                <a16:creationId xmlns:a16="http://schemas.microsoft.com/office/drawing/2014/main" id="{F14ABA22-F1CA-4B88-B66E-FE3D4C4C4B44}"/>
              </a:ext>
            </a:extLst>
          </p:cNvPr>
          <p:cNvSpPr>
            <a:spLocks noGrp="1"/>
          </p:cNvSpPr>
          <p:nvPr>
            <p:ph idx="1"/>
          </p:nvPr>
        </p:nvSpPr>
        <p:spPr>
          <a:xfrm>
            <a:off x="0" y="1343817"/>
            <a:ext cx="12192000" cy="5495927"/>
          </a:xfrm>
        </p:spPr>
        <p:txBody>
          <a:bodyPr>
            <a:normAutofit lnSpcReduction="10000"/>
          </a:bodyPr>
          <a:lstStyle/>
          <a:p>
            <a:pPr marL="0" indent="0">
              <a:buNone/>
            </a:pPr>
            <a:r>
              <a:rPr lang="en-US" dirty="0"/>
              <a:t>As the attacker can upload shells which will allow him to create a backdoor to the website and also to takeover the server ; he can steel user’s data and defame the name of the company.</a:t>
            </a:r>
          </a:p>
          <a:p>
            <a:pPr marL="0" indent="0">
              <a:buNone/>
            </a:pPr>
            <a:endParaRPr lang="en-US" dirty="0"/>
          </a:p>
          <a:p>
            <a:pPr marL="0" indent="0">
              <a:buNone/>
            </a:pPr>
            <a:r>
              <a:rPr lang="en-US" sz="4400" dirty="0"/>
              <a:t>Recommendations :</a:t>
            </a:r>
          </a:p>
          <a:p>
            <a:r>
              <a:rPr lang="en-US" dirty="0"/>
              <a:t>Have both server and client side filters for file upload.</a:t>
            </a:r>
          </a:p>
          <a:p>
            <a:r>
              <a:rPr lang="en-US" dirty="0"/>
              <a:t>No need of console panel on admin dash board.</a:t>
            </a:r>
          </a:p>
          <a:p>
            <a:pPr marL="0" indent="0">
              <a:buNone/>
            </a:pPr>
            <a:endParaRPr lang="en-US" dirty="0"/>
          </a:p>
          <a:p>
            <a:pPr marL="0" indent="0">
              <a:buNone/>
            </a:pPr>
            <a:r>
              <a:rPr lang="en-US" sz="4400" dirty="0"/>
              <a:t>References:</a:t>
            </a:r>
          </a:p>
          <a:p>
            <a:pPr marL="0" marR="0" lvl="0" indent="0" algn="l" rtl="0">
              <a:spcBef>
                <a:spcPts val="0"/>
              </a:spcBef>
              <a:spcAft>
                <a:spcPts val="0"/>
              </a:spcAft>
              <a:buNone/>
            </a:pPr>
            <a:r>
              <a:rPr lang="en-US" sz="2400" i="1" dirty="0">
                <a:solidFill>
                  <a:schemeClr val="dk1"/>
                </a:solidFill>
                <a:latin typeface="Calibri"/>
                <a:ea typeface="Calibri"/>
                <a:cs typeface="Calibri"/>
                <a:sym typeface="Calibri"/>
                <a:hlinkClick r:id="rId2"/>
              </a:rPr>
              <a:t>https://www.owasp.org/index.php/Cross-site_Scripting_(XSS)</a:t>
            </a:r>
            <a:r>
              <a:rPr lang="en-US" sz="2400" i="1" dirty="0">
                <a:solidFill>
                  <a:schemeClr val="dk1"/>
                </a:solidFill>
                <a:latin typeface="Calibri"/>
                <a:ea typeface="Calibri"/>
                <a:cs typeface="Calibri"/>
                <a:sym typeface="Calibri"/>
              </a:rPr>
              <a:t> </a:t>
            </a:r>
            <a:endParaRPr lang="en-US" sz="1600" dirty="0"/>
          </a:p>
          <a:p>
            <a:pPr marL="0" marR="0" lvl="0" indent="0" algn="l" rtl="0">
              <a:spcBef>
                <a:spcPts val="0"/>
              </a:spcBef>
              <a:spcAft>
                <a:spcPts val="0"/>
              </a:spcAft>
              <a:buNone/>
            </a:pPr>
            <a:r>
              <a:rPr lang="en-US" sz="2400" u="sng" dirty="0">
                <a:solidFill>
                  <a:schemeClr val="dk1"/>
                </a:solidFill>
                <a:latin typeface="Calibri"/>
                <a:ea typeface="Calibri"/>
                <a:cs typeface="Calibri"/>
                <a:sym typeface="Calibri"/>
                <a:hlinkClick r:id="rId3"/>
              </a:rPr>
              <a:t>https://en.wikipedia.org/wiki/Cross-site_scripting</a:t>
            </a:r>
            <a:endParaRPr lang="en-US" sz="2400" u="sng"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u="sng" dirty="0">
                <a:solidFill>
                  <a:schemeClr val="dk1"/>
                </a:solidFill>
                <a:latin typeface="Calibri"/>
                <a:ea typeface="Calibri"/>
                <a:cs typeface="Calibri"/>
                <a:sym typeface="Calibri"/>
                <a:hlinkClick r:id="rId4"/>
              </a:rPr>
              <a:t>https://www.ag-grid.com/javascript-grid-server-side-model/</a:t>
            </a:r>
            <a:r>
              <a:rPr lang="en-US" sz="2400" u="sng" dirty="0">
                <a:solidFill>
                  <a:schemeClr val="dk1"/>
                </a:solidFill>
                <a:latin typeface="Calibri"/>
                <a:ea typeface="Calibri"/>
                <a:cs typeface="Calibri"/>
                <a:sym typeface="Calibri"/>
              </a:rPr>
              <a:t> </a:t>
            </a:r>
          </a:p>
          <a:p>
            <a:pPr marL="0" marR="0" lvl="0" indent="0" algn="l" rtl="0">
              <a:spcBef>
                <a:spcPts val="0"/>
              </a:spcBef>
              <a:spcAft>
                <a:spcPts val="0"/>
              </a:spcAft>
              <a:buNone/>
            </a:pPr>
            <a:endParaRPr lang="en-US" sz="1600" dirty="0"/>
          </a:p>
          <a:p>
            <a:pPr marL="0" indent="0">
              <a:buNone/>
            </a:pPr>
            <a:endParaRPr lang="en-US" sz="2400" dirty="0"/>
          </a:p>
          <a:p>
            <a:pPr marL="0" indent="0">
              <a:buNone/>
            </a:pPr>
            <a:endParaRPr lang="en-US" sz="24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20805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1A74-F6EE-428D-A7E5-35F1FBEA5F30}"/>
              </a:ext>
            </a:extLst>
          </p:cNvPr>
          <p:cNvSpPr>
            <a:spLocks noGrp="1"/>
          </p:cNvSpPr>
          <p:nvPr>
            <p:ph type="title"/>
          </p:nvPr>
        </p:nvSpPr>
        <p:spPr/>
        <p:txBody>
          <a:bodyPr/>
          <a:lstStyle/>
          <a:p>
            <a:r>
              <a:rPr lang="en-US" dirty="0"/>
              <a:t>4. Unauthorized access to customer details</a:t>
            </a:r>
          </a:p>
        </p:txBody>
      </p:sp>
      <p:graphicFrame>
        <p:nvGraphicFramePr>
          <p:cNvPr id="4" name="Table 4">
            <a:extLst>
              <a:ext uri="{FF2B5EF4-FFF2-40B4-BE49-F238E27FC236}">
                <a16:creationId xmlns:a16="http://schemas.microsoft.com/office/drawing/2014/main" id="{36C61588-FACE-4BFF-9D1C-E2C6C9EB6ED8}"/>
              </a:ext>
            </a:extLst>
          </p:cNvPr>
          <p:cNvGraphicFramePr>
            <a:graphicFrameLocks noGrp="1"/>
          </p:cNvGraphicFramePr>
          <p:nvPr>
            <p:ph idx="1"/>
            <p:extLst>
              <p:ext uri="{D42A27DB-BD31-4B8C-83A1-F6EECF244321}">
                <p14:modId xmlns:p14="http://schemas.microsoft.com/office/powerpoint/2010/main" val="4242823884"/>
              </p:ext>
            </p:extLst>
          </p:nvPr>
        </p:nvGraphicFramePr>
        <p:xfrm>
          <a:off x="838200" y="1825625"/>
          <a:ext cx="10515600" cy="3490958"/>
        </p:xfrm>
        <a:graphic>
          <a:graphicData uri="http://schemas.openxmlformats.org/drawingml/2006/table">
            <a:tbl>
              <a:tblPr firstRow="1" bandRow="1">
                <a:tableStyleId>{5C22544A-7EE6-4342-B048-85BDC9FD1C3A}</a:tableStyleId>
              </a:tblPr>
              <a:tblGrid>
                <a:gridCol w="2701834">
                  <a:extLst>
                    <a:ext uri="{9D8B030D-6E8A-4147-A177-3AD203B41FA5}">
                      <a16:colId xmlns:a16="http://schemas.microsoft.com/office/drawing/2014/main" val="3696547294"/>
                    </a:ext>
                  </a:extLst>
                </a:gridCol>
                <a:gridCol w="7813766">
                  <a:extLst>
                    <a:ext uri="{9D8B030D-6E8A-4147-A177-3AD203B41FA5}">
                      <a16:colId xmlns:a16="http://schemas.microsoft.com/office/drawing/2014/main" val="2075140862"/>
                    </a:ext>
                  </a:extLst>
                </a:gridCol>
              </a:tblGrid>
              <a:tr h="3490958">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Unauthorized access to customer details </a:t>
                      </a:r>
                    </a:p>
                    <a:p>
                      <a:pPr algn="ctr"/>
                      <a:r>
                        <a:rPr lang="en-US" dirty="0"/>
                        <a:t>(critical)</a:t>
                      </a:r>
                    </a:p>
                  </a:txBody>
                  <a:tcPr>
                    <a:solidFill>
                      <a:srgbClr val="C00000"/>
                    </a:solidFill>
                  </a:tcPr>
                </a:tc>
                <a:tc>
                  <a:txBody>
                    <a:bodyPr/>
                    <a:lstStyle/>
                    <a:p>
                      <a:r>
                        <a:rPr lang="en-US" dirty="0">
                          <a:solidFill>
                            <a:schemeClr val="tx1"/>
                          </a:solidFill>
                        </a:rPr>
                        <a:t>The my order section of the website suffers from an insecure direct object reference (IDOR) , that allows hackers to get access to any other customer order details and more.</a:t>
                      </a:r>
                    </a:p>
                    <a:p>
                      <a:endParaRPr lang="en-US" dirty="0">
                        <a:solidFill>
                          <a:schemeClr val="tx1"/>
                        </a:solidFill>
                      </a:endParaRPr>
                    </a:p>
                    <a:p>
                      <a:r>
                        <a:rPr lang="en-US" dirty="0">
                          <a:solidFill>
                            <a:schemeClr val="tx1"/>
                          </a:solidFill>
                        </a:rPr>
                        <a:t>Affected URL - </a:t>
                      </a:r>
                      <a:r>
                        <a:rPr lang="en-US" dirty="0">
                          <a:solidFill>
                            <a:schemeClr val="tx1"/>
                          </a:solidFill>
                          <a:hlinkClick r:id="rId2"/>
                        </a:rPr>
                        <a:t>http://13.127.6.41/orders/orders.php?customer=16</a:t>
                      </a:r>
                      <a:endParaRPr lang="en-US" dirty="0">
                        <a:solidFill>
                          <a:schemeClr val="tx1"/>
                        </a:solidFill>
                      </a:endParaRPr>
                    </a:p>
                    <a:p>
                      <a:endParaRPr lang="en-US" dirty="0">
                        <a:solidFill>
                          <a:schemeClr val="tx1"/>
                        </a:solidFill>
                      </a:endParaRPr>
                    </a:p>
                    <a:p>
                      <a:r>
                        <a:rPr lang="en-US" dirty="0">
                          <a:solidFill>
                            <a:schemeClr val="tx1"/>
                          </a:solidFill>
                        </a:rPr>
                        <a:t>Affected parameter – Customer No. (Get)</a:t>
                      </a:r>
                    </a:p>
                  </a:txBody>
                  <a:tcPr>
                    <a:solidFill>
                      <a:schemeClr val="bg2"/>
                    </a:solidFill>
                  </a:tcPr>
                </a:tc>
                <a:extLst>
                  <a:ext uri="{0D108BD9-81ED-4DB2-BD59-A6C34878D82A}">
                    <a16:rowId xmlns:a16="http://schemas.microsoft.com/office/drawing/2014/main" val="1808803337"/>
                  </a:ext>
                </a:extLst>
              </a:tr>
            </a:tbl>
          </a:graphicData>
        </a:graphic>
      </p:graphicFrame>
    </p:spTree>
    <p:extLst>
      <p:ext uri="{BB962C8B-B14F-4D97-AF65-F5344CB8AC3E}">
        <p14:creationId xmlns:p14="http://schemas.microsoft.com/office/powerpoint/2010/main" val="77228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9007-19F5-4D03-AA85-958489962FFB}"/>
              </a:ext>
            </a:extLst>
          </p:cNvPr>
          <p:cNvSpPr>
            <a:spLocks noGrp="1"/>
          </p:cNvSpPr>
          <p:nvPr>
            <p:ph type="title"/>
          </p:nvPr>
        </p:nvSpPr>
        <p:spPr>
          <a:xfrm>
            <a:off x="1704756" y="451995"/>
            <a:ext cx="8596668" cy="1320800"/>
          </a:xfrm>
        </p:spPr>
        <p:txBody>
          <a:bodyPr/>
          <a:lstStyle/>
          <a:p>
            <a:pPr algn="ctr"/>
            <a:r>
              <a:rPr lang="en-US" dirty="0"/>
              <a:t>Vulnerability Statistics</a:t>
            </a:r>
          </a:p>
        </p:txBody>
      </p:sp>
      <p:graphicFrame>
        <p:nvGraphicFramePr>
          <p:cNvPr id="5" name="Google Shape;102;p16">
            <a:extLst>
              <a:ext uri="{FF2B5EF4-FFF2-40B4-BE49-F238E27FC236}">
                <a16:creationId xmlns:a16="http://schemas.microsoft.com/office/drawing/2014/main" id="{2C89780E-DE22-46AB-BB94-2B39C4AF44CD}"/>
              </a:ext>
            </a:extLst>
          </p:cNvPr>
          <p:cNvGraphicFramePr/>
          <p:nvPr>
            <p:extLst>
              <p:ext uri="{D42A27DB-BD31-4B8C-83A1-F6EECF244321}">
                <p14:modId xmlns:p14="http://schemas.microsoft.com/office/powerpoint/2010/main" val="1777398763"/>
              </p:ext>
            </p:extLst>
          </p:nvPr>
        </p:nvGraphicFramePr>
        <p:xfrm>
          <a:off x="1786074" y="2152195"/>
          <a:ext cx="2419350" cy="1393850"/>
        </p:xfrm>
        <a:graphic>
          <a:graphicData uri="http://schemas.openxmlformats.org/drawingml/2006/table">
            <a:tbl>
              <a:tblPr firstRow="1" bandRow="1">
                <a:noFill/>
              </a:tblPr>
              <a:tblGrid>
                <a:gridCol w="2419350">
                  <a:extLst>
                    <a:ext uri="{9D8B030D-6E8A-4147-A177-3AD203B41FA5}">
                      <a16:colId xmlns:a16="http://schemas.microsoft.com/office/drawing/2014/main" val="20000"/>
                    </a:ext>
                  </a:extLst>
                </a:gridCol>
              </a:tblGrid>
              <a:tr h="696925">
                <a:tc>
                  <a:txBody>
                    <a:bodyPr/>
                    <a:lstStyle/>
                    <a:p>
                      <a:pPr marL="0" marR="0" lvl="0" indent="0" algn="ctr" rtl="0">
                        <a:spcBef>
                          <a:spcPts val="0"/>
                        </a:spcBef>
                        <a:spcAft>
                          <a:spcPts val="0"/>
                        </a:spcAft>
                        <a:buNone/>
                      </a:pPr>
                      <a:r>
                        <a:rPr lang="en-US" sz="2400" u="none" strike="noStrike" cap="none" dirty="0"/>
                        <a:t>Critical</a:t>
                      </a:r>
                      <a:endParaRPr sz="2400" u="none" strike="noStrike" cap="none" dirty="0"/>
                    </a:p>
                  </a:txBody>
                  <a:tcPr marL="91450" marR="91450" marT="45725" marB="45725">
                    <a:solidFill>
                      <a:srgbClr val="C00000"/>
                    </a:solidFill>
                  </a:tcPr>
                </a:tc>
                <a:extLst>
                  <a:ext uri="{0D108BD9-81ED-4DB2-BD59-A6C34878D82A}">
                    <a16:rowId xmlns:a16="http://schemas.microsoft.com/office/drawing/2014/main" val="10000"/>
                  </a:ext>
                </a:extLst>
              </a:tr>
              <a:tr h="696925">
                <a:tc>
                  <a:txBody>
                    <a:bodyPr/>
                    <a:lstStyle/>
                    <a:p>
                      <a:pPr marL="0" marR="0" lvl="0" indent="0" algn="ctr" rtl="0">
                        <a:spcBef>
                          <a:spcPts val="0"/>
                        </a:spcBef>
                        <a:spcAft>
                          <a:spcPts val="0"/>
                        </a:spcAft>
                        <a:buNone/>
                      </a:pPr>
                      <a:r>
                        <a:rPr lang="en-US" sz="2400" u="none" strike="noStrike" cap="none" dirty="0"/>
                        <a:t>10</a:t>
                      </a:r>
                      <a:endParaRPr sz="2400" u="none" strike="noStrike" cap="none"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7" name="Google Shape;103;p16">
            <a:extLst>
              <a:ext uri="{FF2B5EF4-FFF2-40B4-BE49-F238E27FC236}">
                <a16:creationId xmlns:a16="http://schemas.microsoft.com/office/drawing/2014/main" id="{45D648A1-EA14-439B-A956-38819DC8D9FA}"/>
              </a:ext>
            </a:extLst>
          </p:cNvPr>
          <p:cNvGraphicFramePr/>
          <p:nvPr>
            <p:extLst>
              <p:ext uri="{D42A27DB-BD31-4B8C-83A1-F6EECF244321}">
                <p14:modId xmlns:p14="http://schemas.microsoft.com/office/powerpoint/2010/main" val="4041545949"/>
              </p:ext>
            </p:extLst>
          </p:nvPr>
        </p:nvGraphicFramePr>
        <p:xfrm>
          <a:off x="4834074" y="2152195"/>
          <a:ext cx="2419350" cy="1393850"/>
        </p:xfrm>
        <a:graphic>
          <a:graphicData uri="http://schemas.openxmlformats.org/drawingml/2006/table">
            <a:tbl>
              <a:tblPr firstRow="1" bandRow="1">
                <a:noFill/>
              </a:tblPr>
              <a:tblGrid>
                <a:gridCol w="2419350">
                  <a:extLst>
                    <a:ext uri="{9D8B030D-6E8A-4147-A177-3AD203B41FA5}">
                      <a16:colId xmlns:a16="http://schemas.microsoft.com/office/drawing/2014/main" val="20000"/>
                    </a:ext>
                  </a:extLst>
                </a:gridCol>
              </a:tblGrid>
              <a:tr h="696925">
                <a:tc>
                  <a:txBody>
                    <a:bodyPr/>
                    <a:lstStyle/>
                    <a:p>
                      <a:pPr marL="0" marR="0" lvl="0" indent="0" algn="ctr" rtl="0">
                        <a:spcBef>
                          <a:spcPts val="0"/>
                        </a:spcBef>
                        <a:spcAft>
                          <a:spcPts val="0"/>
                        </a:spcAft>
                        <a:buNone/>
                      </a:pPr>
                      <a:r>
                        <a:rPr lang="en-US" sz="2400" u="none" strike="noStrike" cap="none" dirty="0"/>
                        <a:t>Severe</a:t>
                      </a:r>
                      <a:endParaRPr sz="2400" u="none" strike="noStrike" cap="none" dirty="0"/>
                    </a:p>
                  </a:txBody>
                  <a:tcPr marL="91450" marR="91450" marT="45725" marB="45725">
                    <a:solidFill>
                      <a:srgbClr val="FF9900"/>
                    </a:solidFill>
                  </a:tcPr>
                </a:tc>
                <a:extLst>
                  <a:ext uri="{0D108BD9-81ED-4DB2-BD59-A6C34878D82A}">
                    <a16:rowId xmlns:a16="http://schemas.microsoft.com/office/drawing/2014/main" val="10000"/>
                  </a:ext>
                </a:extLst>
              </a:tr>
              <a:tr h="696925">
                <a:tc>
                  <a:txBody>
                    <a:bodyPr/>
                    <a:lstStyle/>
                    <a:p>
                      <a:pPr marL="0" marR="0" lvl="0" indent="0" algn="ctr" rtl="0">
                        <a:spcBef>
                          <a:spcPts val="0"/>
                        </a:spcBef>
                        <a:spcAft>
                          <a:spcPts val="0"/>
                        </a:spcAft>
                        <a:buNone/>
                      </a:pPr>
                      <a:r>
                        <a:rPr lang="en-US" sz="2400" u="none" strike="noStrike" cap="none" dirty="0"/>
                        <a:t>6</a:t>
                      </a:r>
                      <a:endParaRPr sz="2400" u="none" strike="noStrike" cap="none"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9" name="Google Shape;104;p16">
            <a:extLst>
              <a:ext uri="{FF2B5EF4-FFF2-40B4-BE49-F238E27FC236}">
                <a16:creationId xmlns:a16="http://schemas.microsoft.com/office/drawing/2014/main" id="{02317251-7A7D-4409-AE63-F50474478A6D}"/>
              </a:ext>
            </a:extLst>
          </p:cNvPr>
          <p:cNvGraphicFramePr/>
          <p:nvPr>
            <p:extLst>
              <p:ext uri="{D42A27DB-BD31-4B8C-83A1-F6EECF244321}">
                <p14:modId xmlns:p14="http://schemas.microsoft.com/office/powerpoint/2010/main" val="2284554478"/>
              </p:ext>
            </p:extLst>
          </p:nvPr>
        </p:nvGraphicFramePr>
        <p:xfrm>
          <a:off x="7882074" y="2152195"/>
          <a:ext cx="2419350" cy="1393850"/>
        </p:xfrm>
        <a:graphic>
          <a:graphicData uri="http://schemas.openxmlformats.org/drawingml/2006/table">
            <a:tbl>
              <a:tblPr firstRow="1" bandRow="1">
                <a:noFill/>
              </a:tblPr>
              <a:tblGrid>
                <a:gridCol w="2419350">
                  <a:extLst>
                    <a:ext uri="{9D8B030D-6E8A-4147-A177-3AD203B41FA5}">
                      <a16:colId xmlns:a16="http://schemas.microsoft.com/office/drawing/2014/main" val="20000"/>
                    </a:ext>
                  </a:extLst>
                </a:gridCol>
              </a:tblGrid>
              <a:tr h="696925">
                <a:tc>
                  <a:txBody>
                    <a:bodyPr/>
                    <a:lstStyle/>
                    <a:p>
                      <a:pPr marL="0" marR="0" lvl="0" indent="0" algn="ctr" rtl="0">
                        <a:spcBef>
                          <a:spcPts val="0"/>
                        </a:spcBef>
                        <a:spcAft>
                          <a:spcPts val="0"/>
                        </a:spcAft>
                        <a:buNone/>
                      </a:pPr>
                      <a:r>
                        <a:rPr lang="en-US" sz="2400" u="none" strike="noStrike" cap="none" dirty="0">
                          <a:solidFill>
                            <a:schemeClr val="dk1"/>
                          </a:solidFill>
                        </a:rPr>
                        <a:t>Moderate</a:t>
                      </a:r>
                      <a:endParaRPr sz="2400" u="none" strike="noStrike" cap="none" dirty="0">
                        <a:solidFill>
                          <a:schemeClr val="dk1"/>
                        </a:solidFill>
                      </a:endParaRPr>
                    </a:p>
                  </a:txBody>
                  <a:tcPr marL="91450" marR="91450" marT="45725" marB="45725">
                    <a:solidFill>
                      <a:srgbClr val="FFFF00"/>
                    </a:solidFill>
                  </a:tcPr>
                </a:tc>
                <a:extLst>
                  <a:ext uri="{0D108BD9-81ED-4DB2-BD59-A6C34878D82A}">
                    <a16:rowId xmlns:a16="http://schemas.microsoft.com/office/drawing/2014/main" val="10000"/>
                  </a:ext>
                </a:extLst>
              </a:tr>
              <a:tr h="696925">
                <a:tc>
                  <a:txBody>
                    <a:bodyPr/>
                    <a:lstStyle/>
                    <a:p>
                      <a:pPr marL="0" marR="0" lvl="0" indent="0" algn="ctr" rtl="0">
                        <a:spcBef>
                          <a:spcPts val="0"/>
                        </a:spcBef>
                        <a:spcAft>
                          <a:spcPts val="0"/>
                        </a:spcAft>
                        <a:buNone/>
                      </a:pPr>
                      <a:r>
                        <a:rPr lang="en-US" sz="2400" u="none" strike="noStrike" cap="none" dirty="0"/>
                        <a:t>10</a:t>
                      </a:r>
                      <a:endParaRPr sz="2400" u="none" strike="noStrike" cap="none"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11" name="Google Shape;105;p16">
            <a:extLst>
              <a:ext uri="{FF2B5EF4-FFF2-40B4-BE49-F238E27FC236}">
                <a16:creationId xmlns:a16="http://schemas.microsoft.com/office/drawing/2014/main" id="{E5ACA78B-04FB-43DB-AF88-8D6E67101C7C}"/>
              </a:ext>
            </a:extLst>
          </p:cNvPr>
          <p:cNvGraphicFramePr/>
          <p:nvPr>
            <p:extLst>
              <p:ext uri="{D42A27DB-BD31-4B8C-83A1-F6EECF244321}">
                <p14:modId xmlns:p14="http://schemas.microsoft.com/office/powerpoint/2010/main" val="1994919668"/>
              </p:ext>
            </p:extLst>
          </p:nvPr>
        </p:nvGraphicFramePr>
        <p:xfrm>
          <a:off x="4834074" y="4304845"/>
          <a:ext cx="2419350" cy="1393850"/>
        </p:xfrm>
        <a:graphic>
          <a:graphicData uri="http://schemas.openxmlformats.org/drawingml/2006/table">
            <a:tbl>
              <a:tblPr firstRow="1" bandRow="1">
                <a:noFill/>
              </a:tblPr>
              <a:tblGrid>
                <a:gridCol w="2419350">
                  <a:extLst>
                    <a:ext uri="{9D8B030D-6E8A-4147-A177-3AD203B41FA5}">
                      <a16:colId xmlns:a16="http://schemas.microsoft.com/office/drawing/2014/main" val="20000"/>
                    </a:ext>
                  </a:extLst>
                </a:gridCol>
              </a:tblGrid>
              <a:tr h="696925">
                <a:tc>
                  <a:txBody>
                    <a:bodyPr/>
                    <a:lstStyle/>
                    <a:p>
                      <a:pPr marL="0" marR="0" lvl="0" indent="0" algn="ctr" rtl="0">
                        <a:spcBef>
                          <a:spcPts val="0"/>
                        </a:spcBef>
                        <a:spcAft>
                          <a:spcPts val="0"/>
                        </a:spcAft>
                        <a:buNone/>
                      </a:pPr>
                      <a:r>
                        <a:rPr lang="en-US" sz="2400" u="none" strike="noStrike" cap="none" dirty="0"/>
                        <a:t>Low</a:t>
                      </a:r>
                      <a:endParaRPr sz="2400" u="none" strike="noStrike" cap="none" dirty="0"/>
                    </a:p>
                  </a:txBody>
                  <a:tcPr marL="91450" marR="91450" marT="45725" marB="45725">
                    <a:solidFill>
                      <a:srgbClr val="92D050"/>
                    </a:solidFill>
                  </a:tcPr>
                </a:tc>
                <a:extLst>
                  <a:ext uri="{0D108BD9-81ED-4DB2-BD59-A6C34878D82A}">
                    <a16:rowId xmlns:a16="http://schemas.microsoft.com/office/drawing/2014/main" val="10000"/>
                  </a:ext>
                </a:extLst>
              </a:tr>
              <a:tr h="696925">
                <a:tc>
                  <a:txBody>
                    <a:bodyPr/>
                    <a:lstStyle/>
                    <a:p>
                      <a:pPr marL="0" marR="0" lvl="0" indent="0" algn="ctr" rtl="0">
                        <a:spcBef>
                          <a:spcPts val="0"/>
                        </a:spcBef>
                        <a:spcAft>
                          <a:spcPts val="0"/>
                        </a:spcAft>
                        <a:buNone/>
                      </a:pPr>
                      <a:r>
                        <a:rPr lang="en-US" sz="2400" u="none" strike="noStrike" cap="none" dirty="0"/>
                        <a:t>6</a:t>
                      </a:r>
                      <a:endParaRPr sz="24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68851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4E30-140D-4FBC-A054-8EA9B17D2472}"/>
              </a:ext>
            </a:extLst>
          </p:cNvPr>
          <p:cNvSpPr>
            <a:spLocks noGrp="1"/>
          </p:cNvSpPr>
          <p:nvPr>
            <p:ph type="title"/>
          </p:nvPr>
        </p:nvSpPr>
        <p:spPr/>
        <p:txBody>
          <a:bodyPr/>
          <a:lstStyle/>
          <a:p>
            <a:r>
              <a:rPr lang="en-US" dirty="0"/>
              <a:t>Unauthorized access to customer details</a:t>
            </a:r>
          </a:p>
        </p:txBody>
      </p:sp>
      <p:graphicFrame>
        <p:nvGraphicFramePr>
          <p:cNvPr id="4" name="Table 4">
            <a:extLst>
              <a:ext uri="{FF2B5EF4-FFF2-40B4-BE49-F238E27FC236}">
                <a16:creationId xmlns:a16="http://schemas.microsoft.com/office/drawing/2014/main" id="{9ECB4228-EB31-44F5-89F2-D285FFDB3817}"/>
              </a:ext>
            </a:extLst>
          </p:cNvPr>
          <p:cNvGraphicFramePr>
            <a:graphicFrameLocks noGrp="1"/>
          </p:cNvGraphicFramePr>
          <p:nvPr>
            <p:ph idx="1"/>
            <p:extLst>
              <p:ext uri="{D42A27DB-BD31-4B8C-83A1-F6EECF244321}">
                <p14:modId xmlns:p14="http://schemas.microsoft.com/office/powerpoint/2010/main" val="4113000803"/>
              </p:ext>
            </p:extLst>
          </p:nvPr>
        </p:nvGraphicFramePr>
        <p:xfrm>
          <a:off x="838200" y="1825625"/>
          <a:ext cx="10303412" cy="3562301"/>
        </p:xfrm>
        <a:graphic>
          <a:graphicData uri="http://schemas.openxmlformats.org/drawingml/2006/table">
            <a:tbl>
              <a:tblPr firstRow="1" bandRow="1">
                <a:tableStyleId>{5C22544A-7EE6-4342-B048-85BDC9FD1C3A}</a:tableStyleId>
              </a:tblPr>
              <a:tblGrid>
                <a:gridCol w="2790076">
                  <a:extLst>
                    <a:ext uri="{9D8B030D-6E8A-4147-A177-3AD203B41FA5}">
                      <a16:colId xmlns:a16="http://schemas.microsoft.com/office/drawing/2014/main" val="2220140347"/>
                    </a:ext>
                  </a:extLst>
                </a:gridCol>
                <a:gridCol w="7513336">
                  <a:extLst>
                    <a:ext uri="{9D8B030D-6E8A-4147-A177-3AD203B41FA5}">
                      <a16:colId xmlns:a16="http://schemas.microsoft.com/office/drawing/2014/main" val="213319603"/>
                    </a:ext>
                  </a:extLst>
                </a:gridCol>
              </a:tblGrid>
              <a:tr h="3562301">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Unauthorized access to customer details </a:t>
                      </a:r>
                    </a:p>
                    <a:p>
                      <a:pPr algn="ctr"/>
                      <a:r>
                        <a:rPr lang="en-US" dirty="0"/>
                        <a:t>(critical)</a:t>
                      </a:r>
                    </a:p>
                    <a:p>
                      <a:endParaRPr lang="en-US" dirty="0"/>
                    </a:p>
                  </a:txBody>
                  <a:tcPr>
                    <a:solidFill>
                      <a:srgbClr val="C00000"/>
                    </a:solidFill>
                  </a:tcPr>
                </a:tc>
                <a:tc>
                  <a:txBody>
                    <a:bodyPr/>
                    <a:lstStyle/>
                    <a:p>
                      <a:r>
                        <a:rPr lang="en-US" dirty="0">
                          <a:solidFill>
                            <a:schemeClr val="tx1"/>
                          </a:solidFill>
                        </a:rPr>
                        <a:t>Similar issues (IDOR) on these URL also.</a:t>
                      </a:r>
                    </a:p>
                    <a:p>
                      <a:endParaRPr lang="en-US" dirty="0">
                        <a:solidFill>
                          <a:schemeClr val="tx1"/>
                        </a:solidFill>
                      </a:endParaRPr>
                    </a:p>
                    <a:p>
                      <a:r>
                        <a:rPr lang="en-US" dirty="0">
                          <a:solidFill>
                            <a:schemeClr val="tx1"/>
                          </a:solidFill>
                        </a:rPr>
                        <a:t>Affected URL - </a:t>
                      </a:r>
                      <a:r>
                        <a:rPr lang="en-US" dirty="0">
                          <a:solidFill>
                            <a:schemeClr val="tx1"/>
                          </a:solidFill>
                          <a:hlinkClick r:id="rId2"/>
                        </a:rPr>
                        <a:t>http://13.127.6.41/products/details.php?p_id=5</a:t>
                      </a:r>
                      <a:endParaRPr lang="en-US" dirty="0">
                        <a:solidFill>
                          <a:schemeClr val="tx1"/>
                        </a:solidFill>
                      </a:endParaRPr>
                    </a:p>
                    <a:p>
                      <a:endParaRPr lang="en-US" dirty="0">
                        <a:solidFill>
                          <a:schemeClr val="tx1"/>
                        </a:solidFill>
                      </a:endParaRPr>
                    </a:p>
                    <a:p>
                      <a:r>
                        <a:rPr lang="en-US" dirty="0">
                          <a:solidFill>
                            <a:schemeClr val="tx1"/>
                          </a:solidFill>
                        </a:rPr>
                        <a:t>Affected Parameters – P_ID (GET)</a:t>
                      </a:r>
                    </a:p>
                    <a:p>
                      <a:endParaRPr lang="en-US" dirty="0">
                        <a:solidFill>
                          <a:schemeClr val="tx1"/>
                        </a:solidFill>
                      </a:endParaRPr>
                    </a:p>
                    <a:p>
                      <a:endParaRPr lang="en-US" dirty="0">
                        <a:solidFill>
                          <a:schemeClr val="tx1"/>
                        </a:solidFill>
                      </a:endParaRPr>
                    </a:p>
                    <a:p>
                      <a:r>
                        <a:rPr lang="en-US" dirty="0">
                          <a:solidFill>
                            <a:schemeClr val="tx1"/>
                          </a:solidFill>
                        </a:rPr>
                        <a:t>Affected URL - </a:t>
                      </a:r>
                      <a:r>
                        <a:rPr lang="en-US" dirty="0">
                          <a:solidFill>
                            <a:schemeClr val="tx1"/>
                          </a:solidFill>
                          <a:hlinkClick r:id="rId3"/>
                        </a:rPr>
                        <a:t>http://3.6.93.248/cart/cart.php</a:t>
                      </a:r>
                      <a:r>
                        <a:rPr lang="en-US" dirty="0">
                          <a:solidFill>
                            <a:schemeClr val="tx1"/>
                          </a:solidFill>
                        </a:rPr>
                        <a:t> </a:t>
                      </a:r>
                    </a:p>
                    <a:p>
                      <a:endParaRPr lang="en-US" dirty="0">
                        <a:solidFill>
                          <a:schemeClr val="tx1"/>
                        </a:solidFill>
                      </a:endParaRPr>
                    </a:p>
                    <a:p>
                      <a:r>
                        <a:rPr lang="en-US" dirty="0">
                          <a:solidFill>
                            <a:schemeClr val="tx1"/>
                          </a:solidFill>
                        </a:rPr>
                        <a:t>Affected Parameters – P_ID (GET)</a:t>
                      </a:r>
                    </a:p>
                    <a:p>
                      <a:endParaRPr lang="en-US" dirty="0">
                        <a:solidFill>
                          <a:schemeClr val="tx1"/>
                        </a:solidFill>
                      </a:endParaRPr>
                    </a:p>
                  </a:txBody>
                  <a:tcPr>
                    <a:solidFill>
                      <a:schemeClr val="bg2"/>
                    </a:solidFill>
                  </a:tcPr>
                </a:tc>
                <a:extLst>
                  <a:ext uri="{0D108BD9-81ED-4DB2-BD59-A6C34878D82A}">
                    <a16:rowId xmlns:a16="http://schemas.microsoft.com/office/drawing/2014/main" val="2851404039"/>
                  </a:ext>
                </a:extLst>
              </a:tr>
            </a:tbl>
          </a:graphicData>
        </a:graphic>
      </p:graphicFrame>
      <p:cxnSp>
        <p:nvCxnSpPr>
          <p:cNvPr id="5" name="Straight Connector 4">
            <a:extLst>
              <a:ext uri="{FF2B5EF4-FFF2-40B4-BE49-F238E27FC236}">
                <a16:creationId xmlns:a16="http://schemas.microsoft.com/office/drawing/2014/main" id="{315912FD-43BA-4C41-A82A-87A9A643E31B}"/>
              </a:ext>
            </a:extLst>
          </p:cNvPr>
          <p:cNvCxnSpPr/>
          <p:nvPr/>
        </p:nvCxnSpPr>
        <p:spPr>
          <a:xfrm>
            <a:off x="3620022" y="3429000"/>
            <a:ext cx="752814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8341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4D3D-907C-4095-BF6A-0E1235C4C62B}"/>
              </a:ext>
            </a:extLst>
          </p:cNvPr>
          <p:cNvSpPr>
            <a:spLocks noGrp="1"/>
          </p:cNvSpPr>
          <p:nvPr>
            <p:ph type="title"/>
          </p:nvPr>
        </p:nvSpPr>
        <p:spPr/>
        <p:txBody>
          <a:bodyPr/>
          <a:lstStyle/>
          <a:p>
            <a:r>
              <a:rPr lang="en-US"/>
              <a:t>Observations</a:t>
            </a:r>
            <a:endParaRPr lang="en-US" dirty="0"/>
          </a:p>
        </p:txBody>
      </p:sp>
      <p:sp>
        <p:nvSpPr>
          <p:cNvPr id="3" name="Content Placeholder 2">
            <a:extLst>
              <a:ext uri="{FF2B5EF4-FFF2-40B4-BE49-F238E27FC236}">
                <a16:creationId xmlns:a16="http://schemas.microsoft.com/office/drawing/2014/main" id="{48B1E1D4-29C8-49CC-9303-623F373012F8}"/>
              </a:ext>
            </a:extLst>
          </p:cNvPr>
          <p:cNvSpPr>
            <a:spLocks noGrp="1"/>
          </p:cNvSpPr>
          <p:nvPr>
            <p:ph idx="1"/>
          </p:nvPr>
        </p:nvSpPr>
        <p:spPr/>
        <p:txBody>
          <a:bodyPr/>
          <a:lstStyle/>
          <a:p>
            <a:pPr marL="0" indent="0">
              <a:buNone/>
            </a:pPr>
            <a:r>
              <a:rPr lang="en-US" dirty="0"/>
              <a:t>Login to your account and go to “My orders” section , you will see a get parameter as shown below , “customer=16”</a:t>
            </a:r>
          </a:p>
        </p:txBody>
      </p:sp>
      <p:pic>
        <p:nvPicPr>
          <p:cNvPr id="5" name="Picture 4" descr="Graphical user interface, text, application&#10;&#10;Description automatically generated">
            <a:extLst>
              <a:ext uri="{FF2B5EF4-FFF2-40B4-BE49-F238E27FC236}">
                <a16:creationId xmlns:a16="http://schemas.microsoft.com/office/drawing/2014/main" id="{11AD4BAB-826F-4667-ADE6-1D8C4E82B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2023"/>
            <a:ext cx="12192000" cy="6229880"/>
          </a:xfrm>
          <a:prstGeom prst="rect">
            <a:avLst/>
          </a:prstGeom>
        </p:spPr>
      </p:pic>
    </p:spTree>
    <p:extLst>
      <p:ext uri="{BB962C8B-B14F-4D97-AF65-F5344CB8AC3E}">
        <p14:creationId xmlns:p14="http://schemas.microsoft.com/office/powerpoint/2010/main" val="367226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1869-4FAB-4AC8-B3D0-CF0DA77A5211}"/>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9BFB1A56-70F8-4BF1-BB73-20BBE66FBDDF}"/>
              </a:ext>
            </a:extLst>
          </p:cNvPr>
          <p:cNvSpPr>
            <a:spLocks noGrp="1"/>
          </p:cNvSpPr>
          <p:nvPr>
            <p:ph idx="1"/>
          </p:nvPr>
        </p:nvSpPr>
        <p:spPr/>
        <p:txBody>
          <a:bodyPr/>
          <a:lstStyle/>
          <a:p>
            <a:pPr marL="0" indent="0">
              <a:buNone/>
            </a:pPr>
            <a:r>
              <a:rPr lang="en-US" dirty="0"/>
              <a:t>Change the customer number to any other random number and you will see that customer’s order details. In this case we changed it to 14.</a:t>
            </a:r>
          </a:p>
        </p:txBody>
      </p:sp>
      <p:pic>
        <p:nvPicPr>
          <p:cNvPr id="5" name="Picture 4" descr="Graphical user interface, text, application&#10;&#10;Description automatically generated">
            <a:extLst>
              <a:ext uri="{FF2B5EF4-FFF2-40B4-BE49-F238E27FC236}">
                <a16:creationId xmlns:a16="http://schemas.microsoft.com/office/drawing/2014/main" id="{ACC6E8D0-CE0A-485C-9A09-C384E8347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64920"/>
            <a:ext cx="12192000" cy="5738987"/>
          </a:xfrm>
          <a:prstGeom prst="rect">
            <a:avLst/>
          </a:prstGeom>
        </p:spPr>
      </p:pic>
    </p:spTree>
    <p:extLst>
      <p:ext uri="{BB962C8B-B14F-4D97-AF65-F5344CB8AC3E}">
        <p14:creationId xmlns:p14="http://schemas.microsoft.com/office/powerpoint/2010/main" val="2052463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189D3-CCB6-4128-82D6-BBE11955753F}"/>
              </a:ext>
            </a:extLst>
          </p:cNvPr>
          <p:cNvSpPr>
            <a:spLocks noGrp="1"/>
          </p:cNvSpPr>
          <p:nvPr>
            <p:ph type="title"/>
          </p:nvPr>
        </p:nvSpPr>
        <p:spPr>
          <a:xfrm>
            <a:off x="642996" y="3823296"/>
            <a:ext cx="10906008" cy="1115415"/>
          </a:xfrm>
        </p:spPr>
        <p:txBody>
          <a:bodyPr vert="horz" lIns="91440" tIns="45720" rIns="91440" bIns="45720" rtlCol="0" anchor="b">
            <a:normAutofit/>
          </a:bodyPr>
          <a:lstStyle/>
          <a:p>
            <a:pPr algn="ctr"/>
            <a:r>
              <a:rPr lang="en-US" sz="6000" dirty="0"/>
              <a:t>Observations</a:t>
            </a:r>
          </a:p>
        </p:txBody>
      </p:sp>
      <p:pic>
        <p:nvPicPr>
          <p:cNvPr id="9" name="Picture 8" descr="Graphical user interface, text&#10;&#10;Description automatically generated">
            <a:extLst>
              <a:ext uri="{FF2B5EF4-FFF2-40B4-BE49-F238E27FC236}">
                <a16:creationId xmlns:a16="http://schemas.microsoft.com/office/drawing/2014/main" id="{782C43F5-7ACB-4CB5-A8D3-EA07489EB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 y="0"/>
            <a:ext cx="6648720" cy="3590307"/>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A060E0E0-9F24-48AC-916A-8FA73FED7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435" y="0"/>
            <a:ext cx="6648720" cy="3590307"/>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1C5D19D-C10F-4350-9933-ECBEC220A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525697"/>
            <a:ext cx="6170933" cy="3332304"/>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680D071D-568D-4AE1-8CF6-65C2CF9F0C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2195" y="3556552"/>
            <a:ext cx="6170933" cy="3301448"/>
          </a:xfrm>
          <a:prstGeom prst="rect">
            <a:avLst/>
          </a:prstGeom>
        </p:spPr>
      </p:pic>
      <p:cxnSp>
        <p:nvCxnSpPr>
          <p:cNvPr id="18" name="Straight Connector 15">
            <a:extLst>
              <a:ext uri="{FF2B5EF4-FFF2-40B4-BE49-F238E27FC236}">
                <a16:creationId xmlns:a16="http://schemas.microsoft.com/office/drawing/2014/main" id="{8733B210-462D-42A4-BA20-36743BB5E6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FFF9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494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FCFCEDAB-65EA-4DF6-A27E-CD9340F86546}"/>
              </a:ext>
            </a:extLst>
          </p:cNvPr>
          <p:cNvPicPr>
            <a:picLocks noChangeAspect="1"/>
          </p:cNvPicPr>
          <p:nvPr/>
        </p:nvPicPr>
        <p:blipFill rotWithShape="1">
          <a:blip r:embed="rId2">
            <a:extLst>
              <a:ext uri="{28A0092B-C50C-407E-A947-70E740481C1C}">
                <a14:useLocalDpi xmlns:a14="http://schemas.microsoft.com/office/drawing/2010/main" val="0"/>
              </a:ext>
            </a:extLst>
          </a:blip>
          <a:srcRect r="-1" b="22368"/>
          <a:stretch/>
        </p:blipFill>
        <p:spPr>
          <a:xfrm>
            <a:off x="320040" y="320040"/>
            <a:ext cx="11548872" cy="4303462"/>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D0C61F-A897-4488-B09F-17A5BB53EBC3}"/>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rPr>
              <a:t>Observations</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6EE2A7-26E9-49AE-BBAC-8C74BFEE5EC1}"/>
              </a:ext>
            </a:extLst>
          </p:cNvPr>
          <p:cNvSpPr>
            <a:spLocks noGrp="1"/>
          </p:cNvSpPr>
          <p:nvPr>
            <p:ph idx="1"/>
          </p:nvPr>
        </p:nvSpPr>
        <p:spPr>
          <a:xfrm>
            <a:off x="4379976" y="5009083"/>
            <a:ext cx="6976872" cy="1345997"/>
          </a:xfrm>
        </p:spPr>
        <p:txBody>
          <a:bodyPr anchor="ctr">
            <a:normAutofit/>
          </a:bodyPr>
          <a:lstStyle/>
          <a:p>
            <a:pPr marL="0" indent="0">
              <a:buNone/>
            </a:pPr>
            <a:r>
              <a:rPr lang="en-US" sz="1400">
                <a:solidFill>
                  <a:schemeClr val="bg1"/>
                </a:solidFill>
              </a:rPr>
              <a:t>Login to your account and buy any product . After you buy any product a receipt will be generated which will have a url like this </a:t>
            </a:r>
            <a:r>
              <a:rPr lang="en-US" sz="1400">
                <a:solidFill>
                  <a:schemeClr val="bg1"/>
                </a:solidFill>
                <a:hlinkClick r:id="rId3"/>
              </a:rPr>
              <a:t>http://3.6.93.248/orders/generate_receipt/ordered/11</a:t>
            </a:r>
            <a:r>
              <a:rPr lang="en-US" sz="1400">
                <a:solidFill>
                  <a:schemeClr val="bg1"/>
                </a:solidFill>
              </a:rPr>
              <a:t> . If you replace the last number with some other random number then the receipt of some other customer will be displayed. This vulnerability can be brute forced to  extract information of all the customers.</a:t>
            </a:r>
          </a:p>
        </p:txBody>
      </p:sp>
    </p:spTree>
    <p:extLst>
      <p:ext uri="{BB962C8B-B14F-4D97-AF65-F5344CB8AC3E}">
        <p14:creationId xmlns:p14="http://schemas.microsoft.com/office/powerpoint/2010/main" val="28124533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24DDD7F0-1FEB-4A1A-9A93-698DF8466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D4D6B-82B0-4248-8727-1A14877B03C2}"/>
              </a:ext>
            </a:extLst>
          </p:cNvPr>
          <p:cNvSpPr>
            <a:spLocks noGrp="1"/>
          </p:cNvSpPr>
          <p:nvPr>
            <p:ph type="title"/>
          </p:nvPr>
        </p:nvSpPr>
        <p:spPr>
          <a:xfrm>
            <a:off x="8467783" y="979125"/>
            <a:ext cx="3724217" cy="2896432"/>
          </a:xfrm>
        </p:spPr>
        <p:txBody>
          <a:bodyPr vert="horz" lIns="91440" tIns="45720" rIns="91440" bIns="45720" rtlCol="0" anchor="b">
            <a:normAutofit/>
          </a:bodyPr>
          <a:lstStyle/>
          <a:p>
            <a:r>
              <a:rPr lang="en-US" sz="4000" dirty="0"/>
              <a:t>POC </a:t>
            </a:r>
          </a:p>
        </p:txBody>
      </p:sp>
      <p:sp>
        <p:nvSpPr>
          <p:cNvPr id="3" name="Content Placeholder 2">
            <a:extLst>
              <a:ext uri="{FF2B5EF4-FFF2-40B4-BE49-F238E27FC236}">
                <a16:creationId xmlns:a16="http://schemas.microsoft.com/office/drawing/2014/main" id="{D540E45F-19B8-40BA-A79F-2DED830A5DF9}"/>
              </a:ext>
            </a:extLst>
          </p:cNvPr>
          <p:cNvSpPr>
            <a:spLocks noGrp="1"/>
          </p:cNvSpPr>
          <p:nvPr>
            <p:ph idx="1"/>
          </p:nvPr>
        </p:nvSpPr>
        <p:spPr>
          <a:xfrm>
            <a:off x="8446156" y="4410999"/>
            <a:ext cx="3724218" cy="1618488"/>
          </a:xfrm>
        </p:spPr>
        <p:txBody>
          <a:bodyPr vert="horz" lIns="91440" tIns="45720" rIns="91440" bIns="45720" rtlCol="0">
            <a:normAutofit/>
          </a:bodyPr>
          <a:lstStyle/>
          <a:p>
            <a:pPr marL="0" indent="0">
              <a:buNone/>
            </a:pPr>
            <a:r>
              <a:rPr lang="en-US" sz="2100" dirty="0"/>
              <a:t>Receipts extracted using brute forcing the </a:t>
            </a:r>
            <a:r>
              <a:rPr lang="en-US" sz="2100" dirty="0" err="1"/>
              <a:t>url</a:t>
            </a:r>
            <a:r>
              <a:rPr lang="en-US" sz="2100" dirty="0"/>
              <a:t> using burp suite.</a:t>
            </a:r>
          </a:p>
        </p:txBody>
      </p:sp>
      <p:pic>
        <p:nvPicPr>
          <p:cNvPr id="9" name="Picture 8" descr="Graphical user interface, text, website&#10;&#10;Description automatically generated">
            <a:extLst>
              <a:ext uri="{FF2B5EF4-FFF2-40B4-BE49-F238E27FC236}">
                <a16:creationId xmlns:a16="http://schemas.microsoft.com/office/drawing/2014/main" id="{9E7717C1-3A1F-4041-90CD-414FFBCAB8DC}"/>
              </a:ext>
            </a:extLst>
          </p:cNvPr>
          <p:cNvPicPr>
            <a:picLocks noChangeAspect="1"/>
          </p:cNvPicPr>
          <p:nvPr/>
        </p:nvPicPr>
        <p:blipFill rotWithShape="1">
          <a:blip r:embed="rId2">
            <a:extLst>
              <a:ext uri="{28A0092B-C50C-407E-A947-70E740481C1C}">
                <a14:useLocalDpi xmlns:a14="http://schemas.microsoft.com/office/drawing/2010/main" val="0"/>
              </a:ext>
            </a:extLst>
          </a:blip>
          <a:srcRect l="13136" r="14038" b="-1"/>
          <a:stretch/>
        </p:blipFill>
        <p:spPr>
          <a:xfrm>
            <a:off x="0" y="238099"/>
            <a:ext cx="3893916" cy="2859674"/>
          </a:xfrm>
          <a:prstGeom prst="rect">
            <a:avLst/>
          </a:prstGeom>
        </p:spPr>
      </p:pic>
      <p:pic>
        <p:nvPicPr>
          <p:cNvPr id="11" name="Picture 10" descr="Graphical user interface, text&#10;&#10;Description automatically generated">
            <a:extLst>
              <a:ext uri="{FF2B5EF4-FFF2-40B4-BE49-F238E27FC236}">
                <a16:creationId xmlns:a16="http://schemas.microsoft.com/office/drawing/2014/main" id="{E6C2C1A3-5734-480E-A77A-98652562F87B}"/>
              </a:ext>
            </a:extLst>
          </p:cNvPr>
          <p:cNvPicPr>
            <a:picLocks noChangeAspect="1"/>
          </p:cNvPicPr>
          <p:nvPr/>
        </p:nvPicPr>
        <p:blipFill rotWithShape="1">
          <a:blip r:embed="rId3">
            <a:extLst>
              <a:ext uri="{28A0092B-C50C-407E-A947-70E740481C1C}">
                <a14:useLocalDpi xmlns:a14="http://schemas.microsoft.com/office/drawing/2010/main" val="0"/>
              </a:ext>
            </a:extLst>
          </a:blip>
          <a:srcRect l="15622" r="16851" b="-1"/>
          <a:stretch/>
        </p:blipFill>
        <p:spPr>
          <a:xfrm>
            <a:off x="4002209" y="238099"/>
            <a:ext cx="4106402" cy="2903766"/>
          </a:xfrm>
          <a:prstGeom prst="rect">
            <a:avLst/>
          </a:prstGeom>
        </p:spPr>
      </p:pic>
      <p:sp>
        <p:nvSpPr>
          <p:cNvPr id="39" name="Rectangle 38">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376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text, application&#10;&#10;Description automatically generated">
            <a:extLst>
              <a:ext uri="{FF2B5EF4-FFF2-40B4-BE49-F238E27FC236}">
                <a16:creationId xmlns:a16="http://schemas.microsoft.com/office/drawing/2014/main" id="{BE935AD5-5025-4A55-80E1-CC595ABBD469}"/>
              </a:ext>
            </a:extLst>
          </p:cNvPr>
          <p:cNvPicPr>
            <a:picLocks noChangeAspect="1"/>
          </p:cNvPicPr>
          <p:nvPr/>
        </p:nvPicPr>
        <p:blipFill rotWithShape="1">
          <a:blip r:embed="rId4">
            <a:extLst>
              <a:ext uri="{28A0092B-C50C-407E-A947-70E740481C1C}">
                <a14:useLocalDpi xmlns:a14="http://schemas.microsoft.com/office/drawing/2010/main" val="0"/>
              </a:ext>
            </a:extLst>
          </a:blip>
          <a:srcRect l="17805" r="18155" b="1"/>
          <a:stretch/>
        </p:blipFill>
        <p:spPr>
          <a:xfrm>
            <a:off x="-22735" y="3580495"/>
            <a:ext cx="3916651" cy="2896431"/>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E7F4BBEB-002F-4AD7-8484-0B8C40EB6114}"/>
              </a:ext>
            </a:extLst>
          </p:cNvPr>
          <p:cNvPicPr>
            <a:picLocks noChangeAspect="1"/>
          </p:cNvPicPr>
          <p:nvPr/>
        </p:nvPicPr>
        <p:blipFill rotWithShape="1">
          <a:blip r:embed="rId5">
            <a:extLst>
              <a:ext uri="{28A0092B-C50C-407E-A947-70E740481C1C}">
                <a14:useLocalDpi xmlns:a14="http://schemas.microsoft.com/office/drawing/2010/main" val="0"/>
              </a:ext>
            </a:extLst>
          </a:blip>
          <a:srcRect l="15374" r="15483" b="-1"/>
          <a:stretch/>
        </p:blipFill>
        <p:spPr>
          <a:xfrm>
            <a:off x="4002209" y="3617037"/>
            <a:ext cx="4156588" cy="2870559"/>
          </a:xfrm>
          <a:prstGeom prst="rect">
            <a:avLst/>
          </a:prstGeom>
        </p:spPr>
      </p:pic>
      <p:sp>
        <p:nvSpPr>
          <p:cNvPr id="41" name="Rectangle 40">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861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454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text, application, website&#10;&#10;Description automatically generated">
            <a:extLst>
              <a:ext uri="{FF2B5EF4-FFF2-40B4-BE49-F238E27FC236}">
                <a16:creationId xmlns:a16="http://schemas.microsoft.com/office/drawing/2014/main" id="{2D4DD860-0B23-484A-95B0-A5FCE73D90DD}"/>
              </a:ext>
            </a:extLst>
          </p:cNvPr>
          <p:cNvPicPr>
            <a:picLocks noChangeAspect="1"/>
          </p:cNvPicPr>
          <p:nvPr/>
        </p:nvPicPr>
        <p:blipFill rotWithShape="1">
          <a:blip r:embed="rId2">
            <a:extLst>
              <a:ext uri="{28A0092B-C50C-407E-A947-70E740481C1C}">
                <a14:useLocalDpi xmlns:a14="http://schemas.microsoft.com/office/drawing/2010/main" val="0"/>
              </a:ext>
            </a:extLst>
          </a:blip>
          <a:srcRect l="11874" r="12211" b="-1"/>
          <a:stretch/>
        </p:blipFill>
        <p:spPr>
          <a:xfrm>
            <a:off x="2295" y="10"/>
            <a:ext cx="7493441" cy="4515944"/>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3E909800-CFC8-412D-B7B9-0973A5145DE5}"/>
              </a:ext>
            </a:extLst>
          </p:cNvPr>
          <p:cNvPicPr>
            <a:picLocks noChangeAspect="1"/>
          </p:cNvPicPr>
          <p:nvPr/>
        </p:nvPicPr>
        <p:blipFill rotWithShape="1">
          <a:blip r:embed="rId3">
            <a:extLst>
              <a:ext uri="{28A0092B-C50C-407E-A947-70E740481C1C}">
                <a14:useLocalDpi xmlns:a14="http://schemas.microsoft.com/office/drawing/2010/main" val="0"/>
              </a:ext>
            </a:extLst>
          </a:blip>
          <a:srcRect r="2" b="767"/>
          <a:stretch/>
        </p:blipFill>
        <p:spPr>
          <a:xfrm>
            <a:off x="7581163" y="-1"/>
            <a:ext cx="4607118" cy="2183054"/>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FA04D30E-1B22-4EA5-96C6-BBCF2EAD1A55}"/>
              </a:ext>
            </a:extLst>
          </p:cNvPr>
          <p:cNvPicPr>
            <a:picLocks noChangeAspect="1"/>
          </p:cNvPicPr>
          <p:nvPr/>
        </p:nvPicPr>
        <p:blipFill rotWithShape="1">
          <a:blip r:embed="rId4">
            <a:extLst>
              <a:ext uri="{28A0092B-C50C-407E-A947-70E740481C1C}">
                <a14:useLocalDpi xmlns:a14="http://schemas.microsoft.com/office/drawing/2010/main" val="0"/>
              </a:ext>
            </a:extLst>
          </a:blip>
          <a:srcRect l="1371" r="1641" b="3"/>
          <a:stretch/>
        </p:blipFill>
        <p:spPr>
          <a:xfrm>
            <a:off x="7581165" y="2274491"/>
            <a:ext cx="4601105" cy="2241463"/>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47512A06-F2A2-49DB-A4E7-49529FE4FCBF}"/>
              </a:ext>
            </a:extLst>
          </p:cNvPr>
          <p:cNvPicPr>
            <a:picLocks noChangeAspect="1"/>
          </p:cNvPicPr>
          <p:nvPr/>
        </p:nvPicPr>
        <p:blipFill rotWithShape="1">
          <a:blip r:embed="rId5">
            <a:extLst>
              <a:ext uri="{28A0092B-C50C-407E-A947-70E740481C1C}">
                <a14:useLocalDpi xmlns:a14="http://schemas.microsoft.com/office/drawing/2010/main" val="0"/>
              </a:ext>
            </a:extLst>
          </a:blip>
          <a:srcRect l="14220" r="14541" b="-2"/>
          <a:stretch/>
        </p:blipFill>
        <p:spPr>
          <a:xfrm>
            <a:off x="-3717" y="4607392"/>
            <a:ext cx="3707011" cy="2250608"/>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E499E17F-29F8-4F59-8124-FAA5F8553938}"/>
              </a:ext>
            </a:extLst>
          </p:cNvPr>
          <p:cNvPicPr>
            <a:picLocks noChangeAspect="1"/>
          </p:cNvPicPr>
          <p:nvPr/>
        </p:nvPicPr>
        <p:blipFill rotWithShape="1">
          <a:blip r:embed="rId6">
            <a:extLst>
              <a:ext uri="{28A0092B-C50C-407E-A947-70E740481C1C}">
                <a14:useLocalDpi xmlns:a14="http://schemas.microsoft.com/office/drawing/2010/main" val="0"/>
              </a:ext>
            </a:extLst>
          </a:blip>
          <a:srcRect l="14446" r="14959" b="1"/>
          <a:stretch/>
        </p:blipFill>
        <p:spPr>
          <a:xfrm>
            <a:off x="3794735" y="4607393"/>
            <a:ext cx="3694988" cy="2250608"/>
          </a:xfrm>
          <a:prstGeom prst="rect">
            <a:avLst/>
          </a:prstGeom>
        </p:spPr>
      </p:pic>
      <p:pic>
        <p:nvPicPr>
          <p:cNvPr id="7" name="Picture 6" descr="Graphical user interface, text, application, website&#10;&#10;Description automatically generated">
            <a:extLst>
              <a:ext uri="{FF2B5EF4-FFF2-40B4-BE49-F238E27FC236}">
                <a16:creationId xmlns:a16="http://schemas.microsoft.com/office/drawing/2014/main" id="{6B2BE12B-28E4-4E11-B8BA-A8BAB30FFD9C}"/>
              </a:ext>
            </a:extLst>
          </p:cNvPr>
          <p:cNvPicPr>
            <a:picLocks noChangeAspect="1"/>
          </p:cNvPicPr>
          <p:nvPr/>
        </p:nvPicPr>
        <p:blipFill rotWithShape="1">
          <a:blip r:embed="rId7">
            <a:extLst>
              <a:ext uri="{28A0092B-C50C-407E-A947-70E740481C1C}">
                <a14:useLocalDpi xmlns:a14="http://schemas.microsoft.com/office/drawing/2010/main" val="0"/>
              </a:ext>
            </a:extLst>
          </a:blip>
          <a:srcRect l="2142" r="2405" b="-3"/>
          <a:stretch/>
        </p:blipFill>
        <p:spPr>
          <a:xfrm>
            <a:off x="7581164" y="4607392"/>
            <a:ext cx="4595097" cy="2250608"/>
          </a:xfrm>
          <a:prstGeom prst="rect">
            <a:avLst/>
          </a:prstGeom>
        </p:spPr>
      </p:pic>
    </p:spTree>
    <p:extLst>
      <p:ext uri="{BB962C8B-B14F-4D97-AF65-F5344CB8AC3E}">
        <p14:creationId xmlns:p14="http://schemas.microsoft.com/office/powerpoint/2010/main" val="583554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4F9D7-BB29-4DFA-A355-4BA30B8A2D39}"/>
              </a:ext>
            </a:extLst>
          </p:cNvPr>
          <p:cNvSpPr>
            <a:spLocks noGrp="1"/>
          </p:cNvSpPr>
          <p:nvPr>
            <p:ph type="title"/>
          </p:nvPr>
        </p:nvSpPr>
        <p:spPr/>
        <p:txBody>
          <a:bodyPr/>
          <a:lstStyle/>
          <a:p>
            <a:r>
              <a:rPr lang="en-US" dirty="0"/>
              <a:t>Business Impact - Extremely High</a:t>
            </a:r>
          </a:p>
        </p:txBody>
      </p:sp>
      <p:sp>
        <p:nvSpPr>
          <p:cNvPr id="3" name="Content Placeholder 2">
            <a:extLst>
              <a:ext uri="{FF2B5EF4-FFF2-40B4-BE49-F238E27FC236}">
                <a16:creationId xmlns:a16="http://schemas.microsoft.com/office/drawing/2014/main" id="{ED595B37-631F-4A48-A8E2-2868783CF8B9}"/>
              </a:ext>
            </a:extLst>
          </p:cNvPr>
          <p:cNvSpPr>
            <a:spLocks noGrp="1"/>
          </p:cNvSpPr>
          <p:nvPr>
            <p:ph idx="1"/>
          </p:nvPr>
        </p:nvSpPr>
        <p:spPr/>
        <p:txBody>
          <a:bodyPr>
            <a:normAutofit fontScale="85000" lnSpcReduction="20000"/>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A malicious hacker can read bill information of any user just by knowing the Customer ID. This discloses critical billing information of users including:</a:t>
            </a:r>
            <a:endParaRPr lang="en-US" dirty="0"/>
          </a:p>
          <a:p>
            <a:pPr marL="285750" marR="0" lvl="0" indent="-285750" algn="l" rtl="0">
              <a:spcBef>
                <a:spcPts val="0"/>
              </a:spcBef>
              <a:spcAft>
                <a:spcPts val="0"/>
              </a:spcAft>
              <a:buClr>
                <a:schemeClr val="dk1"/>
              </a:buClr>
              <a:buSzPts val="1452"/>
              <a:buFont typeface="Arial"/>
              <a:buChar char="•"/>
            </a:pPr>
            <a:r>
              <a:rPr lang="en-US" sz="2800" dirty="0">
                <a:solidFill>
                  <a:schemeClr val="dk1"/>
                </a:solidFill>
                <a:latin typeface="Calibri"/>
                <a:ea typeface="Calibri"/>
                <a:cs typeface="Calibri"/>
                <a:sym typeface="Calibri"/>
              </a:rPr>
              <a:t>Mobile Number</a:t>
            </a:r>
          </a:p>
          <a:p>
            <a:pPr marL="285750" marR="0" lvl="0" indent="-285750" algn="l" rtl="0">
              <a:spcBef>
                <a:spcPts val="0"/>
              </a:spcBef>
              <a:spcAft>
                <a:spcPts val="0"/>
              </a:spcAft>
              <a:buClr>
                <a:schemeClr val="dk1"/>
              </a:buClr>
              <a:buSzPts val="1452"/>
              <a:buFont typeface="Arial"/>
              <a:buChar char="•"/>
            </a:pPr>
            <a:r>
              <a:rPr lang="en-US" dirty="0">
                <a:solidFill>
                  <a:schemeClr val="dk1"/>
                </a:solidFill>
                <a:latin typeface="Calibri"/>
                <a:cs typeface="Calibri"/>
                <a:sym typeface="Calibri"/>
              </a:rPr>
              <a:t>Email Id</a:t>
            </a:r>
          </a:p>
          <a:p>
            <a:pPr marL="285750" marR="0" lvl="0" indent="-285750" algn="l" rtl="0">
              <a:spcBef>
                <a:spcPts val="0"/>
              </a:spcBef>
              <a:spcAft>
                <a:spcPts val="0"/>
              </a:spcAft>
              <a:buClr>
                <a:schemeClr val="dk1"/>
              </a:buClr>
              <a:buSzPts val="1452"/>
              <a:buFont typeface="Arial"/>
              <a:buChar char="•"/>
            </a:pPr>
            <a:r>
              <a:rPr lang="en-US" dirty="0">
                <a:solidFill>
                  <a:schemeClr val="dk1"/>
                </a:solidFill>
                <a:latin typeface="Calibri"/>
                <a:cs typeface="Calibri"/>
                <a:sym typeface="Calibri"/>
              </a:rPr>
              <a:t>Address</a:t>
            </a:r>
            <a:endParaRPr lang="en-US" dirty="0"/>
          </a:p>
          <a:p>
            <a:pPr marL="285750" marR="0" lvl="0" indent="-285750" algn="l" rtl="0">
              <a:spcBef>
                <a:spcPts val="0"/>
              </a:spcBef>
              <a:spcAft>
                <a:spcPts val="0"/>
              </a:spcAft>
              <a:buClr>
                <a:schemeClr val="dk1"/>
              </a:buClr>
              <a:buSzPts val="1452"/>
              <a:buFont typeface="Arial"/>
              <a:buChar char="•"/>
            </a:pPr>
            <a:r>
              <a:rPr lang="en-US" sz="2800" dirty="0">
                <a:solidFill>
                  <a:schemeClr val="dk1"/>
                </a:solidFill>
                <a:latin typeface="Calibri"/>
                <a:ea typeface="Calibri"/>
                <a:cs typeface="Calibri"/>
                <a:sym typeface="Calibri"/>
              </a:rPr>
              <a:t>Order id</a:t>
            </a:r>
            <a:endParaRPr lang="en-US" dirty="0"/>
          </a:p>
          <a:p>
            <a:pPr marL="285750" marR="0" lvl="0" indent="-285750" algn="l" rtl="0">
              <a:spcBef>
                <a:spcPts val="0"/>
              </a:spcBef>
              <a:spcAft>
                <a:spcPts val="0"/>
              </a:spcAft>
              <a:buClr>
                <a:schemeClr val="dk1"/>
              </a:buClr>
              <a:buSzPts val="1452"/>
              <a:buFont typeface="Arial"/>
              <a:buChar char="•"/>
            </a:pPr>
            <a:r>
              <a:rPr lang="en-US" sz="2800" dirty="0">
                <a:solidFill>
                  <a:schemeClr val="dk1"/>
                </a:solidFill>
                <a:latin typeface="Calibri"/>
                <a:ea typeface="Calibri"/>
                <a:cs typeface="Calibri"/>
                <a:sym typeface="Calibri"/>
              </a:rPr>
              <a:t>Billing Period</a:t>
            </a:r>
            <a:endParaRPr lang="en-US" dirty="0"/>
          </a:p>
          <a:p>
            <a:pPr marL="285750" marR="0" lvl="0" indent="-285750" algn="l" rtl="0">
              <a:spcBef>
                <a:spcPts val="0"/>
              </a:spcBef>
              <a:spcAft>
                <a:spcPts val="0"/>
              </a:spcAft>
              <a:buClr>
                <a:schemeClr val="dk1"/>
              </a:buClr>
              <a:buSzPts val="1452"/>
              <a:buFont typeface="Arial"/>
              <a:buChar char="•"/>
            </a:pPr>
            <a:r>
              <a:rPr lang="en-US" sz="2800" dirty="0">
                <a:solidFill>
                  <a:schemeClr val="dk1"/>
                </a:solidFill>
                <a:latin typeface="Calibri"/>
                <a:ea typeface="Calibri"/>
                <a:cs typeface="Calibri"/>
                <a:sym typeface="Calibri"/>
              </a:rPr>
              <a:t>Bill Amount and Breakdown</a:t>
            </a:r>
          </a:p>
          <a:p>
            <a:pPr marL="285750" marR="0" lvl="0" indent="-285750" algn="l" rtl="0">
              <a:spcBef>
                <a:spcPts val="0"/>
              </a:spcBef>
              <a:spcAft>
                <a:spcPts val="0"/>
              </a:spcAft>
              <a:buClr>
                <a:schemeClr val="dk1"/>
              </a:buClr>
              <a:buSzPts val="1452"/>
              <a:buFont typeface="Arial"/>
              <a:buChar char="•"/>
            </a:pPr>
            <a:endParaRPr lang="en-US" dirty="0">
              <a:solidFill>
                <a:schemeClr val="dk1"/>
              </a:solidFill>
              <a:latin typeface="Calibri"/>
              <a:cs typeface="Calibri"/>
              <a:sym typeface="Calibri"/>
            </a:endParaRPr>
          </a:p>
          <a:p>
            <a:pPr marL="0" indent="0">
              <a:spcBef>
                <a:spcPts val="0"/>
              </a:spcBef>
              <a:buClr>
                <a:schemeClr val="dk1"/>
              </a:buClr>
              <a:buSzPts val="1452"/>
              <a:buNone/>
            </a:pPr>
            <a:r>
              <a:rPr lang="en-US" sz="2800" dirty="0">
                <a:solidFill>
                  <a:schemeClr val="dk1"/>
                </a:solidFill>
                <a:latin typeface="Calibri"/>
                <a:ea typeface="Calibri"/>
                <a:cs typeface="Calibri"/>
                <a:sym typeface="Calibri"/>
              </a:rPr>
              <a:t>This can be used by malicious hackers to carry out targeted phishing attacks on the users and the information can also be sold to competitors/</a:t>
            </a:r>
            <a:r>
              <a:rPr lang="en-US" sz="2800" dirty="0" err="1">
                <a:solidFill>
                  <a:schemeClr val="dk1"/>
                </a:solidFill>
                <a:latin typeface="Calibri"/>
                <a:ea typeface="Calibri"/>
                <a:cs typeface="Calibri"/>
                <a:sym typeface="Calibri"/>
              </a:rPr>
              <a:t>blackmarket</a:t>
            </a:r>
            <a:r>
              <a:rPr lang="en-US" sz="2800" dirty="0">
                <a:solidFill>
                  <a:schemeClr val="dk1"/>
                </a:solidFill>
                <a:latin typeface="Calibri"/>
                <a:ea typeface="Calibri"/>
                <a:cs typeface="Calibri"/>
                <a:sym typeface="Calibri"/>
              </a:rPr>
              <a:t>.</a:t>
            </a:r>
            <a:endParaRPr lang="en-US" dirty="0"/>
          </a:p>
          <a:p>
            <a:pPr marL="0" marR="0" lvl="0" indent="0" algn="l" rtl="0">
              <a:spcBef>
                <a:spcPts val="0"/>
              </a:spcBef>
              <a:spcAft>
                <a:spcPts val="0"/>
              </a:spcAft>
              <a:buClr>
                <a:schemeClr val="dk1"/>
              </a:buClr>
              <a:buSzPts val="1452"/>
              <a:buNone/>
            </a:pPr>
            <a:endParaRPr lang="en-US" dirty="0"/>
          </a:p>
          <a:p>
            <a:pPr marL="0" indent="0">
              <a:spcBef>
                <a:spcPts val="0"/>
              </a:spcBef>
              <a:buClr>
                <a:schemeClr val="dk1"/>
              </a:buClr>
              <a:buSzPts val="1452"/>
              <a:buNone/>
            </a:pPr>
            <a:r>
              <a:rPr lang="en-US" sz="2800" dirty="0">
                <a:solidFill>
                  <a:schemeClr val="dk1"/>
                </a:solidFill>
                <a:latin typeface="Calibri"/>
                <a:ea typeface="Calibri"/>
                <a:cs typeface="Calibri"/>
                <a:sym typeface="Calibri"/>
              </a:rPr>
              <a:t>More over, as there is no rate limiting checks, attacker can </a:t>
            </a:r>
            <a:r>
              <a:rPr lang="en-US" sz="2800" dirty="0" err="1">
                <a:solidFill>
                  <a:schemeClr val="dk1"/>
                </a:solidFill>
                <a:latin typeface="Calibri"/>
                <a:ea typeface="Calibri"/>
                <a:cs typeface="Calibri"/>
                <a:sym typeface="Calibri"/>
              </a:rPr>
              <a:t>bruteforce</a:t>
            </a:r>
            <a:r>
              <a:rPr lang="en-US" sz="2800" dirty="0">
                <a:solidFill>
                  <a:schemeClr val="dk1"/>
                </a:solidFill>
                <a:latin typeface="Calibri"/>
                <a:ea typeface="Calibri"/>
                <a:cs typeface="Calibri"/>
                <a:sym typeface="Calibri"/>
              </a:rPr>
              <a:t> the </a:t>
            </a:r>
            <a:r>
              <a:rPr lang="en-US" sz="2800" dirty="0" err="1">
                <a:solidFill>
                  <a:schemeClr val="dk1"/>
                </a:solidFill>
                <a:latin typeface="Calibri"/>
                <a:ea typeface="Calibri"/>
                <a:cs typeface="Calibri"/>
                <a:sym typeface="Calibri"/>
              </a:rPr>
              <a:t>user_id</a:t>
            </a:r>
            <a:r>
              <a:rPr lang="en-US" sz="2800" dirty="0">
                <a:solidFill>
                  <a:schemeClr val="dk1"/>
                </a:solidFill>
                <a:latin typeface="Calibri"/>
                <a:ea typeface="Calibri"/>
                <a:cs typeface="Calibri"/>
                <a:sym typeface="Calibri"/>
              </a:rPr>
              <a:t> for all possible values and get bill information of each and every user of the organization resulting is a massive information leakage.</a:t>
            </a:r>
            <a:endParaRPr lang="en-US" dirty="0"/>
          </a:p>
          <a:p>
            <a:pPr marL="0" marR="0" lvl="0" indent="0" algn="l" rtl="0">
              <a:spcBef>
                <a:spcPts val="0"/>
              </a:spcBef>
              <a:spcAft>
                <a:spcPts val="0"/>
              </a:spcAft>
              <a:buClr>
                <a:schemeClr val="dk1"/>
              </a:buClr>
              <a:buSzPts val="1452"/>
              <a:buNone/>
            </a:pPr>
            <a:endParaRPr lang="en-US" dirty="0"/>
          </a:p>
          <a:p>
            <a:endParaRPr lang="en-US" dirty="0"/>
          </a:p>
        </p:txBody>
      </p:sp>
    </p:spTree>
    <p:extLst>
      <p:ext uri="{BB962C8B-B14F-4D97-AF65-F5344CB8AC3E}">
        <p14:creationId xmlns:p14="http://schemas.microsoft.com/office/powerpoint/2010/main" val="1801678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BAB8-C3EC-48CF-B87A-FD6F4648D24B}"/>
              </a:ext>
            </a:extLst>
          </p:cNvPr>
          <p:cNvSpPr>
            <a:spLocks noGrp="1"/>
          </p:cNvSpPr>
          <p:nvPr>
            <p:ph type="title"/>
          </p:nvPr>
        </p:nvSpPr>
        <p:spPr/>
        <p:txBody>
          <a:bodyPr/>
          <a:lstStyle/>
          <a:p>
            <a:r>
              <a:rPr lang="en-US" b="1" dirty="0"/>
              <a:t>Recommendation:</a:t>
            </a:r>
          </a:p>
        </p:txBody>
      </p:sp>
      <p:sp>
        <p:nvSpPr>
          <p:cNvPr id="3" name="Content Placeholder 2">
            <a:extLst>
              <a:ext uri="{FF2B5EF4-FFF2-40B4-BE49-F238E27FC236}">
                <a16:creationId xmlns:a16="http://schemas.microsoft.com/office/drawing/2014/main" id="{2E49E5D3-1DE2-4B10-B510-94DE308032D4}"/>
              </a:ext>
            </a:extLst>
          </p:cNvPr>
          <p:cNvSpPr>
            <a:spLocks noGrp="1"/>
          </p:cNvSpPr>
          <p:nvPr>
            <p:ph idx="1"/>
          </p:nvPr>
        </p:nvSpPr>
        <p:spPr/>
        <p:txBody>
          <a:bodyPr/>
          <a:lstStyle/>
          <a:p>
            <a:pPr marL="685800" lvl="1" indent="-228600" algn="l" rtl="0">
              <a:lnSpc>
                <a:spcPct val="90000"/>
              </a:lnSpc>
              <a:spcBef>
                <a:spcPts val="500"/>
              </a:spcBef>
              <a:spcAft>
                <a:spcPts val="0"/>
              </a:spcAft>
              <a:buClr>
                <a:schemeClr val="dk1"/>
              </a:buClr>
              <a:buSzPts val="2000"/>
              <a:buChar char="•"/>
            </a:pPr>
            <a:r>
              <a:rPr lang="en-US" sz="2800" dirty="0"/>
              <a:t>Implement proper authentication and </a:t>
            </a:r>
            <a:r>
              <a:rPr lang="en-US" sz="2800" dirty="0" err="1"/>
              <a:t>authorisation</a:t>
            </a:r>
            <a:r>
              <a:rPr lang="en-US" sz="2800" dirty="0"/>
              <a:t> checks to make sure that the user has permission to the data he/she is requesting</a:t>
            </a:r>
            <a:endParaRPr lang="en-US" dirty="0"/>
          </a:p>
          <a:p>
            <a:pPr marL="685800" lvl="1" indent="-228600" algn="l" rtl="0">
              <a:lnSpc>
                <a:spcPct val="90000"/>
              </a:lnSpc>
              <a:spcBef>
                <a:spcPts val="500"/>
              </a:spcBef>
              <a:spcAft>
                <a:spcPts val="0"/>
              </a:spcAft>
              <a:buClr>
                <a:schemeClr val="dk1"/>
              </a:buClr>
              <a:buSzPts val="2000"/>
              <a:buChar char="•"/>
            </a:pPr>
            <a:r>
              <a:rPr lang="en-US" sz="2800" dirty="0"/>
              <a:t>Use proper rate limiting checks on the number of request comes from a single user in a small amount of time</a:t>
            </a:r>
            <a:endParaRPr lang="en-US" dirty="0"/>
          </a:p>
          <a:p>
            <a:pPr marL="685800" lvl="1" indent="-228600" algn="l" rtl="0">
              <a:lnSpc>
                <a:spcPct val="90000"/>
              </a:lnSpc>
              <a:spcBef>
                <a:spcPts val="500"/>
              </a:spcBef>
              <a:spcAft>
                <a:spcPts val="0"/>
              </a:spcAft>
              <a:buClr>
                <a:schemeClr val="dk1"/>
              </a:buClr>
              <a:buSzPts val="2000"/>
              <a:buChar char="•"/>
            </a:pPr>
            <a:r>
              <a:rPr lang="en-US" sz="2800" dirty="0"/>
              <a:t>Make sure each user can only see his/her data only.</a:t>
            </a:r>
            <a:endParaRPr lang="en-US" dirty="0"/>
          </a:p>
          <a:p>
            <a:pPr marL="0" indent="0">
              <a:buNone/>
            </a:pPr>
            <a:endParaRPr lang="en-US" dirty="0"/>
          </a:p>
          <a:p>
            <a:pPr marL="0" indent="0">
              <a:buNone/>
            </a:pPr>
            <a:endParaRPr lang="en-US" sz="4400" dirty="0"/>
          </a:p>
        </p:txBody>
      </p:sp>
      <p:sp>
        <p:nvSpPr>
          <p:cNvPr id="7" name="Google Shape;376;p52">
            <a:extLst>
              <a:ext uri="{FF2B5EF4-FFF2-40B4-BE49-F238E27FC236}">
                <a16:creationId xmlns:a16="http://schemas.microsoft.com/office/drawing/2014/main" id="{236F79B3-3CDE-47E8-9489-FCAD6FD2D74A}"/>
              </a:ext>
            </a:extLst>
          </p:cNvPr>
          <p:cNvSpPr/>
          <p:nvPr/>
        </p:nvSpPr>
        <p:spPr>
          <a:xfrm>
            <a:off x="838200" y="5934670"/>
            <a:ext cx="113538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dirty="0">
                <a:solidFill>
                  <a:schemeClr val="dk1"/>
                </a:solidFill>
                <a:latin typeface="Calibri"/>
                <a:ea typeface="Calibri"/>
                <a:cs typeface="Calibri"/>
                <a:sym typeface="Calibri"/>
              </a:rPr>
              <a:t>https://www.owasp.org/index.php/Insecure_Configuration_Management</a:t>
            </a:r>
            <a:endParaRPr dirty="0"/>
          </a:p>
          <a:p>
            <a:pPr marL="0" marR="0" lvl="0" indent="0" algn="l" rtl="0">
              <a:spcBef>
                <a:spcPts val="0"/>
              </a:spcBef>
              <a:spcAft>
                <a:spcPts val="0"/>
              </a:spcAft>
              <a:buNone/>
            </a:pPr>
            <a:r>
              <a:rPr lang="en-US" sz="1800" i="1" dirty="0">
                <a:solidFill>
                  <a:schemeClr val="dk1"/>
                </a:solidFill>
                <a:latin typeface="Calibri"/>
                <a:ea typeface="Calibri"/>
                <a:cs typeface="Calibri"/>
                <a:sym typeface="Calibri"/>
              </a:rPr>
              <a:t>https://www.owasp.org/index.php/Top_10_2013-A4-Insecure_Direct_Object_References</a:t>
            </a:r>
            <a:endParaRPr dirty="0"/>
          </a:p>
          <a:p>
            <a:pPr marL="0" marR="0" lvl="0" indent="0" algn="l" rtl="0">
              <a:spcBef>
                <a:spcPts val="0"/>
              </a:spcBef>
              <a:spcAft>
                <a:spcPts val="0"/>
              </a:spcAft>
              <a:buNone/>
            </a:pPr>
            <a:endParaRPr sz="1800" i="1" dirty="0">
              <a:solidFill>
                <a:schemeClr val="dk1"/>
              </a:solidFill>
              <a:latin typeface="Calibri"/>
              <a:ea typeface="Calibri"/>
              <a:cs typeface="Calibri"/>
              <a:sym typeface="Calibri"/>
            </a:endParaRPr>
          </a:p>
        </p:txBody>
      </p:sp>
      <p:sp>
        <p:nvSpPr>
          <p:cNvPr id="9" name="Google Shape;377;p52">
            <a:extLst>
              <a:ext uri="{FF2B5EF4-FFF2-40B4-BE49-F238E27FC236}">
                <a16:creationId xmlns:a16="http://schemas.microsoft.com/office/drawing/2014/main" id="{EB638E14-74F9-4AEC-A366-26FB99262D5F}"/>
              </a:ext>
            </a:extLst>
          </p:cNvPr>
          <p:cNvSpPr txBox="1"/>
          <p:nvPr/>
        </p:nvSpPr>
        <p:spPr>
          <a:xfrm>
            <a:off x="838200" y="4510927"/>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dirty="0">
                <a:solidFill>
                  <a:schemeClr val="dk1"/>
                </a:solidFill>
                <a:latin typeface="Calibri"/>
                <a:ea typeface="Calibri"/>
                <a:cs typeface="Calibri"/>
                <a:sym typeface="Calibri"/>
              </a:rPr>
              <a:t>References:</a:t>
            </a:r>
            <a:endParaRPr sz="4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62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021B6-FC8B-4648-A863-4D4F7AD6ED12}"/>
              </a:ext>
            </a:extLst>
          </p:cNvPr>
          <p:cNvSpPr>
            <a:spLocks noGrp="1"/>
          </p:cNvSpPr>
          <p:nvPr>
            <p:ph type="title"/>
          </p:nvPr>
        </p:nvSpPr>
        <p:spPr/>
        <p:txBody>
          <a:bodyPr/>
          <a:lstStyle/>
          <a:p>
            <a:r>
              <a:rPr lang="en-US" dirty="0"/>
              <a:t>5. CSRF</a:t>
            </a:r>
          </a:p>
        </p:txBody>
      </p:sp>
      <p:sp>
        <p:nvSpPr>
          <p:cNvPr id="3" name="Content Placeholder 2">
            <a:extLst>
              <a:ext uri="{FF2B5EF4-FFF2-40B4-BE49-F238E27FC236}">
                <a16:creationId xmlns:a16="http://schemas.microsoft.com/office/drawing/2014/main" id="{5ABE4D0F-CD12-4939-92F8-CB285B693483}"/>
              </a:ext>
            </a:extLst>
          </p:cNvPr>
          <p:cNvSpPr>
            <a:spLocks noGrp="1"/>
          </p:cNvSpPr>
          <p:nvPr>
            <p:ph idx="1"/>
          </p:nvPr>
        </p:nvSpPr>
        <p:spPr/>
        <p:txBody>
          <a:bodyPr/>
          <a:lstStyle/>
          <a:p>
            <a:endParaRPr lang="en-US"/>
          </a:p>
        </p:txBody>
      </p:sp>
      <p:graphicFrame>
        <p:nvGraphicFramePr>
          <p:cNvPr id="6" name="Table 4">
            <a:extLst>
              <a:ext uri="{FF2B5EF4-FFF2-40B4-BE49-F238E27FC236}">
                <a16:creationId xmlns:a16="http://schemas.microsoft.com/office/drawing/2014/main" id="{0EFAA56A-C947-4C8D-A6ED-D2B6370B4428}"/>
              </a:ext>
            </a:extLst>
          </p:cNvPr>
          <p:cNvGraphicFramePr>
            <a:graphicFrameLocks/>
          </p:cNvGraphicFramePr>
          <p:nvPr>
            <p:extLst>
              <p:ext uri="{D42A27DB-BD31-4B8C-83A1-F6EECF244321}">
                <p14:modId xmlns:p14="http://schemas.microsoft.com/office/powerpoint/2010/main" val="2421315760"/>
              </p:ext>
            </p:extLst>
          </p:nvPr>
        </p:nvGraphicFramePr>
        <p:xfrm>
          <a:off x="838200" y="1825625"/>
          <a:ext cx="10515600" cy="4351338"/>
        </p:xfrm>
        <a:graphic>
          <a:graphicData uri="http://schemas.openxmlformats.org/drawingml/2006/table">
            <a:tbl>
              <a:tblPr firstRow="1" bandRow="1">
                <a:tableStyleId>{5C22544A-7EE6-4342-B048-85BDC9FD1C3A}</a:tableStyleId>
              </a:tblPr>
              <a:tblGrid>
                <a:gridCol w="2781822">
                  <a:extLst>
                    <a:ext uri="{9D8B030D-6E8A-4147-A177-3AD203B41FA5}">
                      <a16:colId xmlns:a16="http://schemas.microsoft.com/office/drawing/2014/main" val="1484899893"/>
                    </a:ext>
                  </a:extLst>
                </a:gridCol>
                <a:gridCol w="7733778">
                  <a:extLst>
                    <a:ext uri="{9D8B030D-6E8A-4147-A177-3AD203B41FA5}">
                      <a16:colId xmlns:a16="http://schemas.microsoft.com/office/drawing/2014/main" val="2619218229"/>
                    </a:ext>
                  </a:extLst>
                </a:gridCol>
              </a:tblGrid>
              <a:tr h="4351338">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CSRF</a:t>
                      </a:r>
                    </a:p>
                    <a:p>
                      <a:pPr algn="ctr"/>
                      <a:r>
                        <a:rPr lang="en-US" dirty="0"/>
                        <a:t>(critical)</a:t>
                      </a:r>
                    </a:p>
                  </a:txBody>
                  <a:tcPr>
                    <a:solidFill>
                      <a:srgbClr val="C00000"/>
                    </a:solidFill>
                  </a:tcPr>
                </a:tc>
                <a:tc>
                  <a:txBody>
                    <a:bodyPr/>
                    <a:lstStyle/>
                    <a:p>
                      <a:r>
                        <a:rPr lang="en-US" dirty="0">
                          <a:solidFill>
                            <a:schemeClr val="tx1"/>
                          </a:solidFill>
                        </a:rPr>
                        <a:t>Below mentioned login page allows you to change password without verification and view details of other customers (CSRF):</a:t>
                      </a:r>
                    </a:p>
                    <a:p>
                      <a:endParaRPr lang="en-US" dirty="0">
                        <a:solidFill>
                          <a:schemeClr val="tx1"/>
                        </a:solidFill>
                      </a:endParaRPr>
                    </a:p>
                    <a:p>
                      <a:r>
                        <a:rPr lang="en-US" dirty="0">
                          <a:solidFill>
                            <a:schemeClr val="tx1"/>
                          </a:solidFill>
                        </a:rPr>
                        <a:t>Affected URL: </a:t>
                      </a:r>
                      <a:r>
                        <a:rPr lang="en-US" dirty="0">
                          <a:solidFill>
                            <a:schemeClr val="tx1"/>
                          </a:solidFill>
                          <a:hlinkClick r:id="rId2"/>
                        </a:rPr>
                        <a:t>http://3.6.93.248/profile/change_password.php</a:t>
                      </a:r>
                      <a:r>
                        <a:rPr lang="en-US" dirty="0">
                          <a:solidFill>
                            <a:schemeClr val="tx1"/>
                          </a:solidFill>
                        </a:rPr>
                        <a:t> </a:t>
                      </a:r>
                    </a:p>
                    <a:p>
                      <a:r>
                        <a:rPr lang="en-US" dirty="0">
                          <a:solidFill>
                            <a:schemeClr val="tx1"/>
                          </a:solidFill>
                        </a:rPr>
                        <a:t>Affected URL: </a:t>
                      </a:r>
                      <a:r>
                        <a:rPr lang="en-US" dirty="0">
                          <a:solidFill>
                            <a:schemeClr val="tx1"/>
                          </a:solidFill>
                          <a:hlinkClick r:id="rId3"/>
                        </a:rPr>
                        <a:t>http://3.6.93.248/forum/index.php?u=/user/profile/5/edit</a:t>
                      </a:r>
                      <a:r>
                        <a:rPr lang="en-US" dirty="0">
                          <a:solidFill>
                            <a:schemeClr val="tx1"/>
                          </a:solidFill>
                        </a:rPr>
                        <a:t> </a:t>
                      </a:r>
                    </a:p>
                    <a:p>
                      <a:endParaRPr lang="en-US" dirty="0">
                        <a:solidFill>
                          <a:schemeClr val="tx1"/>
                        </a:solidFill>
                      </a:endParaRPr>
                    </a:p>
                    <a:p>
                      <a:r>
                        <a:rPr lang="en-US" dirty="0">
                          <a:solidFill>
                            <a:schemeClr val="tx1"/>
                          </a:solidFill>
                        </a:rPr>
                        <a:t>Affected Parameter:  Update Button (POST REQUEST)</a:t>
                      </a:r>
                    </a:p>
                    <a:p>
                      <a:endParaRPr lang="en-US" dirty="0">
                        <a:solidFill>
                          <a:schemeClr val="tx1"/>
                        </a:solidFill>
                      </a:endParaRPr>
                    </a:p>
                    <a:p>
                      <a:endParaRPr lang="en-US" dirty="0">
                        <a:solidFill>
                          <a:schemeClr val="tx1"/>
                        </a:solidFill>
                      </a:endParaRPr>
                    </a:p>
                    <a:p>
                      <a:endParaRPr lang="en-US" dirty="0"/>
                    </a:p>
                  </a:txBody>
                  <a:tcPr>
                    <a:solidFill>
                      <a:schemeClr val="bg2"/>
                    </a:solidFill>
                  </a:tcPr>
                </a:tc>
                <a:extLst>
                  <a:ext uri="{0D108BD9-81ED-4DB2-BD59-A6C34878D82A}">
                    <a16:rowId xmlns:a16="http://schemas.microsoft.com/office/drawing/2014/main" val="4010219304"/>
                  </a:ext>
                </a:extLst>
              </a:tr>
            </a:tbl>
          </a:graphicData>
        </a:graphic>
      </p:graphicFrame>
    </p:spTree>
    <p:extLst>
      <p:ext uri="{BB962C8B-B14F-4D97-AF65-F5344CB8AC3E}">
        <p14:creationId xmlns:p14="http://schemas.microsoft.com/office/powerpoint/2010/main" val="4007268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F69EBF-7CBD-4DCB-B5B5-CFBF706AA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2E8B24A-E924-4EA4-951E-022F5DCF42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C10EB1CC-8FDC-4472-9750-CD4C17248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A054A7-C0C2-4CBF-ACC4-EAD2ADD14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7EA2FCBD-319F-4A4F-9834-E50E3DD2A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864" y="549275"/>
            <a:ext cx="11088686" cy="5757925"/>
          </a:xfrm>
          <a:prstGeom prst="rect">
            <a:avLst/>
          </a:prstGeom>
          <a:solidFill>
            <a:schemeClr val="bg1"/>
          </a:solidFill>
          <a:ln>
            <a:noFill/>
          </a:ln>
          <a:effectLst>
            <a:outerShdw blurRad="508000" dist="1016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A3F40-31DB-4EF3-8C33-48092E7A098A}"/>
              </a:ext>
            </a:extLst>
          </p:cNvPr>
          <p:cNvSpPr>
            <a:spLocks noGrp="1"/>
          </p:cNvSpPr>
          <p:nvPr>
            <p:ph type="title"/>
          </p:nvPr>
        </p:nvSpPr>
        <p:spPr>
          <a:xfrm>
            <a:off x="1092200" y="1089026"/>
            <a:ext cx="2951163" cy="2328864"/>
          </a:xfrm>
        </p:spPr>
        <p:txBody>
          <a:bodyPr vert="horz" wrap="square" lIns="91440" tIns="45720" rIns="91440" bIns="45720" rtlCol="0" anchor="b">
            <a:normAutofit/>
          </a:bodyPr>
          <a:lstStyle/>
          <a:p>
            <a:r>
              <a:rPr lang="en-US" sz="2200" kern="1200">
                <a:solidFill>
                  <a:schemeClr val="tx1"/>
                </a:solidFill>
                <a:latin typeface="+mj-lt"/>
                <a:ea typeface="+mj-ea"/>
                <a:cs typeface="+mj-cs"/>
              </a:rPr>
              <a:t>Vulnerabilities:</a:t>
            </a:r>
          </a:p>
        </p:txBody>
      </p:sp>
      <p:grpSp>
        <p:nvGrpSpPr>
          <p:cNvPr id="25" name="Group 24">
            <a:extLst>
              <a:ext uri="{FF2B5EF4-FFF2-40B4-BE49-F238E27FC236}">
                <a16:creationId xmlns:a16="http://schemas.microsoft.com/office/drawing/2014/main" id="{55ED9A69-C68E-496C-ABFE-0354B1480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19625" y="549273"/>
            <a:ext cx="7021250" cy="5757924"/>
            <a:chOff x="4656138" y="0"/>
            <a:chExt cx="6983409" cy="6308725"/>
          </a:xfrm>
        </p:grpSpPr>
        <p:sp>
          <p:nvSpPr>
            <p:cNvPr id="26" name="Rectangle 25">
              <a:extLst>
                <a:ext uri="{FF2B5EF4-FFF2-40B4-BE49-F238E27FC236}">
                  <a16:creationId xmlns:a16="http://schemas.microsoft.com/office/drawing/2014/main" id="{313491C7-02F4-42B1-AAB3-E5B366493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2794" cy="6308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4929E5EC-E889-4A21-B439-0BE8E238B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3409" cy="6308725"/>
            </a:xfrm>
            <a:prstGeom prst="rect">
              <a:avLst/>
            </a:prstGeom>
            <a:solidFill>
              <a:schemeClr val="accent4">
                <a:lumMod val="75000"/>
                <a:alpha val="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B0F94FBA-35DE-4AFD-A3C9-280E9BBE3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3409" cy="6308725"/>
            </a:xfrm>
            <a:prstGeom prst="rect">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10" name="object 11">
            <a:extLst>
              <a:ext uri="{FF2B5EF4-FFF2-40B4-BE49-F238E27FC236}">
                <a16:creationId xmlns:a16="http://schemas.microsoft.com/office/drawing/2014/main" id="{3018BF8C-B60A-4F39-BC3C-EAF83FBF1BAC}"/>
              </a:ext>
            </a:extLst>
          </p:cNvPr>
          <p:cNvGraphicFramePr>
            <a:graphicFrameLocks noGrp="1"/>
          </p:cNvGraphicFramePr>
          <p:nvPr>
            <p:extLst>
              <p:ext uri="{D42A27DB-BD31-4B8C-83A1-F6EECF244321}">
                <p14:modId xmlns:p14="http://schemas.microsoft.com/office/powerpoint/2010/main" val="258871009"/>
              </p:ext>
            </p:extLst>
          </p:nvPr>
        </p:nvGraphicFramePr>
        <p:xfrm>
          <a:off x="4799625" y="863862"/>
          <a:ext cx="6658342" cy="5127234"/>
        </p:xfrm>
        <a:graphic>
          <a:graphicData uri="http://schemas.openxmlformats.org/drawingml/2006/table">
            <a:tbl>
              <a:tblPr firstRow="1" bandRow="1">
                <a:noFill/>
                <a:tableStyleId>{2D5ABB26-0587-4C30-8999-92F81FD0307C}</a:tableStyleId>
              </a:tblPr>
              <a:tblGrid>
                <a:gridCol w="916742">
                  <a:extLst>
                    <a:ext uri="{9D8B030D-6E8A-4147-A177-3AD203B41FA5}">
                      <a16:colId xmlns:a16="http://schemas.microsoft.com/office/drawing/2014/main" val="20000"/>
                    </a:ext>
                  </a:extLst>
                </a:gridCol>
                <a:gridCol w="1318431">
                  <a:extLst>
                    <a:ext uri="{9D8B030D-6E8A-4147-A177-3AD203B41FA5}">
                      <a16:colId xmlns:a16="http://schemas.microsoft.com/office/drawing/2014/main" val="20001"/>
                    </a:ext>
                  </a:extLst>
                </a:gridCol>
                <a:gridCol w="3388645">
                  <a:extLst>
                    <a:ext uri="{9D8B030D-6E8A-4147-A177-3AD203B41FA5}">
                      <a16:colId xmlns:a16="http://schemas.microsoft.com/office/drawing/2014/main" val="20002"/>
                    </a:ext>
                  </a:extLst>
                </a:gridCol>
                <a:gridCol w="1034524">
                  <a:extLst>
                    <a:ext uri="{9D8B030D-6E8A-4147-A177-3AD203B41FA5}">
                      <a16:colId xmlns:a16="http://schemas.microsoft.com/office/drawing/2014/main" val="20003"/>
                    </a:ext>
                  </a:extLst>
                </a:gridCol>
              </a:tblGrid>
              <a:tr h="301602">
                <a:tc>
                  <a:txBody>
                    <a:bodyPr/>
                    <a:lstStyle/>
                    <a:p>
                      <a:pPr algn="ctr">
                        <a:lnSpc>
                          <a:spcPct val="100000"/>
                        </a:lnSpc>
                        <a:spcBef>
                          <a:spcPts val="204"/>
                        </a:spcBef>
                      </a:pPr>
                      <a:r>
                        <a:rPr sz="900" b="1" spc="-10">
                          <a:solidFill>
                            <a:srgbClr val="FFFFFF"/>
                          </a:solidFill>
                          <a:latin typeface="Arial"/>
                          <a:cs typeface="Arial"/>
                        </a:rPr>
                        <a:t>S.NO.</a:t>
                      </a:r>
                      <a:endParaRPr sz="900" b="1">
                        <a:solidFill>
                          <a:srgbClr val="FFFFFF"/>
                        </a:solidFill>
                        <a:latin typeface="Arial"/>
                        <a:cs typeface="Arial"/>
                      </a:endParaRPr>
                    </a:p>
                  </a:txBody>
                  <a:tcPr marL="124286" marR="74572" marT="74572" marB="74572">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lnSpc>
                          <a:spcPct val="100000"/>
                        </a:lnSpc>
                        <a:spcBef>
                          <a:spcPts val="204"/>
                        </a:spcBef>
                      </a:pPr>
                      <a:r>
                        <a:rPr sz="900" b="1" spc="-10">
                          <a:solidFill>
                            <a:srgbClr val="FFFFFF"/>
                          </a:solidFill>
                          <a:latin typeface="Arial"/>
                          <a:cs typeface="Arial"/>
                        </a:rPr>
                        <a:t>SEVERITY</a:t>
                      </a:r>
                      <a:endParaRPr sz="900" b="1">
                        <a:solidFill>
                          <a:srgbClr val="FFFFFF"/>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635" algn="ctr">
                        <a:lnSpc>
                          <a:spcPct val="100000"/>
                        </a:lnSpc>
                        <a:spcBef>
                          <a:spcPts val="204"/>
                        </a:spcBef>
                      </a:pPr>
                      <a:r>
                        <a:rPr sz="900" b="1" spc="-5">
                          <a:solidFill>
                            <a:srgbClr val="FFFFFF"/>
                          </a:solidFill>
                          <a:latin typeface="Arial"/>
                          <a:cs typeface="Arial"/>
                        </a:rPr>
                        <a:t>VULNERABILITY</a:t>
                      </a:r>
                      <a:endParaRPr sz="900" b="1">
                        <a:solidFill>
                          <a:srgbClr val="FFFFFF"/>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635" algn="ctr">
                        <a:lnSpc>
                          <a:spcPct val="100000"/>
                        </a:lnSpc>
                        <a:spcBef>
                          <a:spcPts val="204"/>
                        </a:spcBef>
                      </a:pPr>
                      <a:r>
                        <a:rPr sz="900" b="1" spc="-5">
                          <a:solidFill>
                            <a:srgbClr val="FFFFFF"/>
                          </a:solidFill>
                          <a:latin typeface="Arial"/>
                          <a:cs typeface="Arial"/>
                        </a:rPr>
                        <a:t>COUNT</a:t>
                      </a:r>
                      <a:endParaRPr sz="900" b="1">
                        <a:solidFill>
                          <a:srgbClr val="FFFFFF"/>
                        </a:solidFill>
                        <a:latin typeface="Arial"/>
                        <a:cs typeface="Arial"/>
                      </a:endParaRPr>
                    </a:p>
                  </a:txBody>
                  <a:tcPr marL="124286" marR="74572" marT="74572" marB="74572">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0000"/>
                  </a:ext>
                </a:extLst>
              </a:tr>
              <a:tr h="301602">
                <a:tc>
                  <a:txBody>
                    <a:bodyPr/>
                    <a:lstStyle/>
                    <a:p>
                      <a:pPr algn="ctr">
                        <a:lnSpc>
                          <a:spcPct val="100000"/>
                        </a:lnSpc>
                        <a:spcBef>
                          <a:spcPts val="210"/>
                        </a:spcBef>
                      </a:pPr>
                      <a:r>
                        <a:rPr sz="900">
                          <a:solidFill>
                            <a:schemeClr val="tx1">
                              <a:lumMod val="85000"/>
                              <a:lumOff val="15000"/>
                            </a:schemeClr>
                          </a:solidFill>
                          <a:latin typeface="Arial"/>
                          <a:cs typeface="Arial"/>
                        </a:rPr>
                        <a:t>1</a:t>
                      </a:r>
                    </a:p>
                  </a:txBody>
                  <a:tcPr marL="124286" marR="74572" marT="74572" marB="7457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635" algn="ctr">
                        <a:lnSpc>
                          <a:spcPct val="100000"/>
                        </a:lnSpc>
                        <a:spcBef>
                          <a:spcPts val="210"/>
                        </a:spcBef>
                      </a:pPr>
                      <a:r>
                        <a:rPr sz="900" spc="-5">
                          <a:solidFill>
                            <a:schemeClr val="tx1">
                              <a:lumMod val="85000"/>
                              <a:lumOff val="15000"/>
                            </a:schemeClr>
                          </a:solidFill>
                          <a:latin typeface="Arial"/>
                          <a:cs typeface="Arial"/>
                        </a:rPr>
                        <a:t>CRITICAL</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0000"/>
                        </a:lnSpc>
                        <a:spcBef>
                          <a:spcPts val="210"/>
                        </a:spcBef>
                      </a:pPr>
                      <a:r>
                        <a:rPr sz="900" spc="-5">
                          <a:solidFill>
                            <a:schemeClr val="tx1">
                              <a:lumMod val="85000"/>
                              <a:lumOff val="15000"/>
                            </a:schemeClr>
                          </a:solidFill>
                          <a:latin typeface="Arial"/>
                          <a:cs typeface="Arial"/>
                        </a:rPr>
                        <a:t>SQL</a:t>
                      </a:r>
                      <a:r>
                        <a:rPr sz="900">
                          <a:solidFill>
                            <a:schemeClr val="tx1">
                              <a:lumMod val="85000"/>
                              <a:lumOff val="15000"/>
                            </a:schemeClr>
                          </a:solidFill>
                          <a:latin typeface="Arial"/>
                          <a:cs typeface="Arial"/>
                        </a:rPr>
                        <a:t> </a:t>
                      </a:r>
                      <a:r>
                        <a:rPr sz="900" spc="-5">
                          <a:solidFill>
                            <a:schemeClr val="tx1">
                              <a:lumMod val="85000"/>
                              <a:lumOff val="15000"/>
                            </a:schemeClr>
                          </a:solidFill>
                          <a:latin typeface="Arial"/>
                          <a:cs typeface="Arial"/>
                        </a:rPr>
                        <a:t>injection</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270" algn="ctr">
                        <a:lnSpc>
                          <a:spcPct val="100000"/>
                        </a:lnSpc>
                        <a:spcBef>
                          <a:spcPts val="210"/>
                        </a:spcBef>
                      </a:pPr>
                      <a:r>
                        <a:rPr sz="900">
                          <a:solidFill>
                            <a:schemeClr val="tx1">
                              <a:lumMod val="85000"/>
                              <a:lumOff val="15000"/>
                            </a:schemeClr>
                          </a:solidFill>
                          <a:latin typeface="Arial"/>
                          <a:cs typeface="Arial"/>
                        </a:rPr>
                        <a:t>3</a:t>
                      </a:r>
                    </a:p>
                  </a:txBody>
                  <a:tcPr marL="124286" marR="74572" marT="74572" marB="7457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001"/>
                  </a:ext>
                </a:extLst>
              </a:tr>
              <a:tr h="301602">
                <a:tc>
                  <a:txBody>
                    <a:bodyPr/>
                    <a:lstStyle/>
                    <a:p>
                      <a:pPr marL="635" algn="ctr">
                        <a:lnSpc>
                          <a:spcPct val="100000"/>
                        </a:lnSpc>
                        <a:spcBef>
                          <a:spcPts val="210"/>
                        </a:spcBef>
                      </a:pPr>
                      <a:r>
                        <a:rPr sz="900">
                          <a:solidFill>
                            <a:schemeClr val="tx1">
                              <a:lumMod val="85000"/>
                              <a:lumOff val="15000"/>
                            </a:schemeClr>
                          </a:solidFill>
                          <a:latin typeface="Arial"/>
                          <a:cs typeface="Arial"/>
                        </a:rPr>
                        <a:t>2</a:t>
                      </a:r>
                    </a:p>
                  </a:txBody>
                  <a:tcPr marL="124286" marR="74572" marT="74572" marB="7457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635" algn="ctr">
                        <a:lnSpc>
                          <a:spcPct val="100000"/>
                        </a:lnSpc>
                        <a:spcBef>
                          <a:spcPts val="210"/>
                        </a:spcBef>
                      </a:pPr>
                      <a:r>
                        <a:rPr sz="900" spc="-5">
                          <a:solidFill>
                            <a:schemeClr val="tx1">
                              <a:lumMod val="85000"/>
                              <a:lumOff val="15000"/>
                            </a:schemeClr>
                          </a:solidFill>
                          <a:latin typeface="Arial"/>
                          <a:cs typeface="Arial"/>
                        </a:rPr>
                        <a:t>CRITICAL</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R="40005" algn="ctr">
                        <a:lnSpc>
                          <a:spcPct val="100000"/>
                        </a:lnSpc>
                        <a:spcBef>
                          <a:spcPts val="210"/>
                        </a:spcBef>
                      </a:pPr>
                      <a:r>
                        <a:rPr sz="900" spc="-5">
                          <a:solidFill>
                            <a:schemeClr val="tx1">
                              <a:lumMod val="85000"/>
                              <a:lumOff val="15000"/>
                            </a:schemeClr>
                          </a:solidFill>
                          <a:latin typeface="Arial"/>
                          <a:cs typeface="Arial"/>
                        </a:rPr>
                        <a:t>Access to admin</a:t>
                      </a:r>
                      <a:r>
                        <a:rPr sz="900" spc="20">
                          <a:solidFill>
                            <a:schemeClr val="tx1">
                              <a:lumMod val="85000"/>
                              <a:lumOff val="15000"/>
                            </a:schemeClr>
                          </a:solidFill>
                          <a:latin typeface="Arial"/>
                          <a:cs typeface="Arial"/>
                        </a:rPr>
                        <a:t> </a:t>
                      </a:r>
                      <a:r>
                        <a:rPr sz="900" spc="-5">
                          <a:solidFill>
                            <a:schemeClr val="tx1">
                              <a:lumMod val="85000"/>
                              <a:lumOff val="15000"/>
                            </a:schemeClr>
                          </a:solidFill>
                          <a:latin typeface="Arial"/>
                          <a:cs typeface="Arial"/>
                        </a:rPr>
                        <a:t>panel</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46355" algn="ctr">
                        <a:lnSpc>
                          <a:spcPct val="100000"/>
                        </a:lnSpc>
                        <a:spcBef>
                          <a:spcPts val="210"/>
                        </a:spcBef>
                      </a:pPr>
                      <a:r>
                        <a:rPr sz="900">
                          <a:solidFill>
                            <a:schemeClr val="tx1">
                              <a:lumMod val="85000"/>
                              <a:lumOff val="15000"/>
                            </a:schemeClr>
                          </a:solidFill>
                          <a:latin typeface="Arial"/>
                          <a:cs typeface="Arial"/>
                        </a:rPr>
                        <a:t>1</a:t>
                      </a:r>
                    </a:p>
                  </a:txBody>
                  <a:tcPr marL="124286" marR="74572" marT="74572" marB="7457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2"/>
                  </a:ext>
                </a:extLst>
              </a:tr>
              <a:tr h="301602">
                <a:tc>
                  <a:txBody>
                    <a:bodyPr/>
                    <a:lstStyle/>
                    <a:p>
                      <a:pPr algn="ctr">
                        <a:lnSpc>
                          <a:spcPct val="100000"/>
                        </a:lnSpc>
                        <a:spcBef>
                          <a:spcPts val="210"/>
                        </a:spcBef>
                      </a:pPr>
                      <a:r>
                        <a:rPr sz="900">
                          <a:solidFill>
                            <a:schemeClr val="tx1">
                              <a:lumMod val="85000"/>
                              <a:lumOff val="15000"/>
                            </a:schemeClr>
                          </a:solidFill>
                          <a:latin typeface="Arial"/>
                          <a:cs typeface="Arial"/>
                        </a:rPr>
                        <a:t>3</a:t>
                      </a:r>
                    </a:p>
                  </a:txBody>
                  <a:tcPr marL="124286" marR="74572" marT="74572" marB="7457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635" algn="ctr">
                        <a:lnSpc>
                          <a:spcPct val="100000"/>
                        </a:lnSpc>
                        <a:spcBef>
                          <a:spcPts val="210"/>
                        </a:spcBef>
                      </a:pPr>
                      <a:r>
                        <a:rPr sz="900" spc="-5">
                          <a:solidFill>
                            <a:schemeClr val="tx1">
                              <a:lumMod val="85000"/>
                              <a:lumOff val="15000"/>
                            </a:schemeClr>
                          </a:solidFill>
                          <a:latin typeface="Arial"/>
                          <a:cs typeface="Arial"/>
                        </a:rPr>
                        <a:t>CRITICAL</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0000"/>
                        </a:lnSpc>
                        <a:spcBef>
                          <a:spcPts val="210"/>
                        </a:spcBef>
                      </a:pPr>
                      <a:r>
                        <a:rPr sz="900" spc="-10">
                          <a:solidFill>
                            <a:schemeClr val="tx1">
                              <a:lumMod val="85000"/>
                              <a:lumOff val="15000"/>
                            </a:schemeClr>
                          </a:solidFill>
                          <a:latin typeface="Arial"/>
                          <a:cs typeface="Arial"/>
                        </a:rPr>
                        <a:t>Arbitrary file</a:t>
                      </a:r>
                      <a:r>
                        <a:rPr sz="900" spc="35">
                          <a:solidFill>
                            <a:schemeClr val="tx1">
                              <a:lumMod val="85000"/>
                              <a:lumOff val="15000"/>
                            </a:schemeClr>
                          </a:solidFill>
                          <a:latin typeface="Arial"/>
                          <a:cs typeface="Arial"/>
                        </a:rPr>
                        <a:t> </a:t>
                      </a:r>
                      <a:r>
                        <a:rPr sz="900" spc="-10">
                          <a:solidFill>
                            <a:schemeClr val="tx1">
                              <a:lumMod val="85000"/>
                              <a:lumOff val="15000"/>
                            </a:schemeClr>
                          </a:solidFill>
                          <a:latin typeface="Arial"/>
                          <a:cs typeface="Arial"/>
                        </a:rPr>
                        <a:t>upload</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270" algn="ctr">
                        <a:lnSpc>
                          <a:spcPct val="100000"/>
                        </a:lnSpc>
                        <a:spcBef>
                          <a:spcPts val="210"/>
                        </a:spcBef>
                      </a:pPr>
                      <a:r>
                        <a:rPr sz="900">
                          <a:solidFill>
                            <a:schemeClr val="tx1">
                              <a:lumMod val="85000"/>
                              <a:lumOff val="15000"/>
                            </a:schemeClr>
                          </a:solidFill>
                          <a:latin typeface="Arial"/>
                          <a:cs typeface="Arial"/>
                        </a:rPr>
                        <a:t>2</a:t>
                      </a:r>
                    </a:p>
                  </a:txBody>
                  <a:tcPr marL="124286" marR="74572" marT="74572" marB="7457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003"/>
                  </a:ext>
                </a:extLst>
              </a:tr>
              <a:tr h="301602">
                <a:tc>
                  <a:txBody>
                    <a:bodyPr/>
                    <a:lstStyle/>
                    <a:p>
                      <a:pPr algn="ctr">
                        <a:lnSpc>
                          <a:spcPct val="100000"/>
                        </a:lnSpc>
                        <a:spcBef>
                          <a:spcPts val="215"/>
                        </a:spcBef>
                      </a:pPr>
                      <a:r>
                        <a:rPr sz="900">
                          <a:solidFill>
                            <a:schemeClr val="tx1">
                              <a:lumMod val="85000"/>
                              <a:lumOff val="15000"/>
                            </a:schemeClr>
                          </a:solidFill>
                          <a:latin typeface="Arial"/>
                          <a:cs typeface="Arial"/>
                        </a:rPr>
                        <a:t>4</a:t>
                      </a:r>
                    </a:p>
                  </a:txBody>
                  <a:tcPr marL="124286" marR="74572" marT="74572" marB="7457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635" algn="ctr">
                        <a:lnSpc>
                          <a:spcPct val="100000"/>
                        </a:lnSpc>
                        <a:spcBef>
                          <a:spcPts val="215"/>
                        </a:spcBef>
                      </a:pPr>
                      <a:r>
                        <a:rPr sz="900" spc="-5">
                          <a:solidFill>
                            <a:schemeClr val="tx1">
                              <a:lumMod val="85000"/>
                              <a:lumOff val="15000"/>
                            </a:schemeClr>
                          </a:solidFill>
                          <a:latin typeface="Arial"/>
                          <a:cs typeface="Arial"/>
                        </a:rPr>
                        <a:t>CRITICAL</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0000"/>
                        </a:lnSpc>
                        <a:spcBef>
                          <a:spcPts val="215"/>
                        </a:spcBef>
                      </a:pPr>
                      <a:r>
                        <a:rPr sz="900" spc="-10">
                          <a:solidFill>
                            <a:schemeClr val="tx1">
                              <a:lumMod val="85000"/>
                              <a:lumOff val="15000"/>
                            </a:schemeClr>
                          </a:solidFill>
                          <a:latin typeface="Arial"/>
                          <a:cs typeface="Arial"/>
                        </a:rPr>
                        <a:t>Account takeover </a:t>
                      </a:r>
                      <a:r>
                        <a:rPr sz="900" spc="-5">
                          <a:solidFill>
                            <a:schemeClr val="tx1">
                              <a:lumMod val="85000"/>
                              <a:lumOff val="15000"/>
                            </a:schemeClr>
                          </a:solidFill>
                          <a:latin typeface="Arial"/>
                          <a:cs typeface="Arial"/>
                        </a:rPr>
                        <a:t>by OTP</a:t>
                      </a:r>
                      <a:r>
                        <a:rPr sz="900" spc="70">
                          <a:solidFill>
                            <a:schemeClr val="tx1">
                              <a:lumMod val="85000"/>
                              <a:lumOff val="15000"/>
                            </a:schemeClr>
                          </a:solidFill>
                          <a:latin typeface="Arial"/>
                          <a:cs typeface="Arial"/>
                        </a:rPr>
                        <a:t> </a:t>
                      </a:r>
                      <a:r>
                        <a:rPr sz="900" spc="-10">
                          <a:solidFill>
                            <a:schemeClr val="tx1">
                              <a:lumMod val="85000"/>
                              <a:lumOff val="15000"/>
                            </a:schemeClr>
                          </a:solidFill>
                          <a:latin typeface="Arial"/>
                          <a:cs typeface="Arial"/>
                        </a:rPr>
                        <a:t>bypass</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1270" algn="ctr">
                        <a:lnSpc>
                          <a:spcPct val="100000"/>
                        </a:lnSpc>
                        <a:spcBef>
                          <a:spcPts val="215"/>
                        </a:spcBef>
                      </a:pPr>
                      <a:r>
                        <a:rPr sz="900">
                          <a:solidFill>
                            <a:schemeClr val="tx1">
                              <a:lumMod val="85000"/>
                              <a:lumOff val="15000"/>
                            </a:schemeClr>
                          </a:solidFill>
                          <a:latin typeface="Arial"/>
                          <a:cs typeface="Arial"/>
                        </a:rPr>
                        <a:t>1</a:t>
                      </a:r>
                    </a:p>
                  </a:txBody>
                  <a:tcPr marL="124286" marR="74572" marT="74572" marB="7457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4"/>
                  </a:ext>
                </a:extLst>
              </a:tr>
              <a:tr h="301602">
                <a:tc>
                  <a:txBody>
                    <a:bodyPr/>
                    <a:lstStyle/>
                    <a:p>
                      <a:pPr algn="ctr">
                        <a:lnSpc>
                          <a:spcPct val="100000"/>
                        </a:lnSpc>
                        <a:spcBef>
                          <a:spcPts val="215"/>
                        </a:spcBef>
                      </a:pPr>
                      <a:r>
                        <a:rPr sz="900">
                          <a:solidFill>
                            <a:schemeClr val="tx1">
                              <a:lumMod val="85000"/>
                              <a:lumOff val="15000"/>
                            </a:schemeClr>
                          </a:solidFill>
                          <a:latin typeface="Arial"/>
                          <a:cs typeface="Arial"/>
                        </a:rPr>
                        <a:t>5</a:t>
                      </a:r>
                    </a:p>
                  </a:txBody>
                  <a:tcPr marL="124286" marR="74572" marT="74572" marB="7457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635" algn="ctr">
                        <a:lnSpc>
                          <a:spcPct val="100000"/>
                        </a:lnSpc>
                        <a:spcBef>
                          <a:spcPts val="215"/>
                        </a:spcBef>
                      </a:pPr>
                      <a:r>
                        <a:rPr sz="900" spc="-5">
                          <a:solidFill>
                            <a:schemeClr val="tx1">
                              <a:lumMod val="85000"/>
                              <a:lumOff val="15000"/>
                            </a:schemeClr>
                          </a:solidFill>
                          <a:latin typeface="Arial"/>
                          <a:cs typeface="Arial"/>
                        </a:rPr>
                        <a:t>CRITICAL</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905" algn="ctr">
                        <a:lnSpc>
                          <a:spcPct val="100000"/>
                        </a:lnSpc>
                        <a:spcBef>
                          <a:spcPts val="215"/>
                        </a:spcBef>
                      </a:pPr>
                      <a:r>
                        <a:rPr sz="900" spc="-5">
                          <a:solidFill>
                            <a:schemeClr val="tx1">
                              <a:lumMod val="85000"/>
                              <a:lumOff val="15000"/>
                            </a:schemeClr>
                          </a:solidFill>
                          <a:latin typeface="Arial"/>
                          <a:cs typeface="Arial"/>
                        </a:rPr>
                        <a:t>CSRF</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270" algn="ctr">
                        <a:lnSpc>
                          <a:spcPct val="100000"/>
                        </a:lnSpc>
                        <a:spcBef>
                          <a:spcPts val="215"/>
                        </a:spcBef>
                      </a:pPr>
                      <a:r>
                        <a:rPr sz="900">
                          <a:solidFill>
                            <a:schemeClr val="tx1">
                              <a:lumMod val="85000"/>
                              <a:lumOff val="15000"/>
                            </a:schemeClr>
                          </a:solidFill>
                          <a:latin typeface="Arial"/>
                          <a:cs typeface="Arial"/>
                        </a:rPr>
                        <a:t>3</a:t>
                      </a:r>
                    </a:p>
                  </a:txBody>
                  <a:tcPr marL="124286" marR="74572" marT="74572" marB="7457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005"/>
                  </a:ext>
                </a:extLst>
              </a:tr>
              <a:tr h="301602">
                <a:tc>
                  <a:txBody>
                    <a:bodyPr/>
                    <a:lstStyle/>
                    <a:p>
                      <a:pPr algn="ctr">
                        <a:lnSpc>
                          <a:spcPct val="100000"/>
                        </a:lnSpc>
                        <a:spcBef>
                          <a:spcPts val="215"/>
                        </a:spcBef>
                      </a:pPr>
                      <a:r>
                        <a:rPr sz="900">
                          <a:solidFill>
                            <a:schemeClr val="tx1">
                              <a:lumMod val="85000"/>
                              <a:lumOff val="15000"/>
                            </a:schemeClr>
                          </a:solidFill>
                          <a:latin typeface="Arial"/>
                          <a:cs typeface="Arial"/>
                        </a:rPr>
                        <a:t>6</a:t>
                      </a:r>
                    </a:p>
                  </a:txBody>
                  <a:tcPr marL="124286" marR="74572" marT="74572" marB="7457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0000"/>
                        </a:lnSpc>
                        <a:spcBef>
                          <a:spcPts val="215"/>
                        </a:spcBef>
                      </a:pPr>
                      <a:r>
                        <a:rPr sz="900" spc="-10">
                          <a:solidFill>
                            <a:schemeClr val="tx1">
                              <a:lumMod val="85000"/>
                              <a:lumOff val="15000"/>
                            </a:schemeClr>
                          </a:solidFill>
                          <a:latin typeface="Arial"/>
                          <a:cs typeface="Arial"/>
                        </a:rPr>
                        <a:t>SEVERE</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0000"/>
                        </a:lnSpc>
                        <a:spcBef>
                          <a:spcPts val="215"/>
                        </a:spcBef>
                      </a:pPr>
                      <a:r>
                        <a:rPr sz="900" spc="-5">
                          <a:solidFill>
                            <a:schemeClr val="tx1">
                              <a:lumMod val="85000"/>
                              <a:lumOff val="15000"/>
                            </a:schemeClr>
                          </a:solidFill>
                          <a:latin typeface="Arial"/>
                          <a:cs typeface="Arial"/>
                        </a:rPr>
                        <a:t>Reflected cross site</a:t>
                      </a:r>
                      <a:r>
                        <a:rPr sz="900" spc="40">
                          <a:solidFill>
                            <a:schemeClr val="tx1">
                              <a:lumMod val="85000"/>
                              <a:lumOff val="15000"/>
                            </a:schemeClr>
                          </a:solidFill>
                          <a:latin typeface="Arial"/>
                          <a:cs typeface="Arial"/>
                        </a:rPr>
                        <a:t> </a:t>
                      </a:r>
                      <a:r>
                        <a:rPr sz="900" spc="-5">
                          <a:solidFill>
                            <a:schemeClr val="tx1">
                              <a:lumMod val="85000"/>
                              <a:lumOff val="15000"/>
                            </a:schemeClr>
                          </a:solidFill>
                          <a:latin typeface="Arial"/>
                          <a:cs typeface="Arial"/>
                        </a:rPr>
                        <a:t>scripting</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1270" algn="ctr">
                        <a:lnSpc>
                          <a:spcPct val="100000"/>
                        </a:lnSpc>
                        <a:spcBef>
                          <a:spcPts val="215"/>
                        </a:spcBef>
                      </a:pPr>
                      <a:r>
                        <a:rPr sz="900">
                          <a:solidFill>
                            <a:schemeClr val="tx1">
                              <a:lumMod val="85000"/>
                              <a:lumOff val="15000"/>
                            </a:schemeClr>
                          </a:solidFill>
                          <a:latin typeface="Arial"/>
                          <a:cs typeface="Arial"/>
                        </a:rPr>
                        <a:t>1</a:t>
                      </a:r>
                    </a:p>
                  </a:txBody>
                  <a:tcPr marL="124286" marR="74572" marT="74572" marB="7457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6"/>
                  </a:ext>
                </a:extLst>
              </a:tr>
              <a:tr h="301602">
                <a:tc>
                  <a:txBody>
                    <a:bodyPr/>
                    <a:lstStyle/>
                    <a:p>
                      <a:pPr marL="635" algn="ctr">
                        <a:lnSpc>
                          <a:spcPct val="100000"/>
                        </a:lnSpc>
                        <a:spcBef>
                          <a:spcPts val="215"/>
                        </a:spcBef>
                      </a:pPr>
                      <a:r>
                        <a:rPr sz="900">
                          <a:solidFill>
                            <a:schemeClr val="tx1">
                              <a:lumMod val="85000"/>
                              <a:lumOff val="15000"/>
                            </a:schemeClr>
                          </a:solidFill>
                          <a:latin typeface="Arial"/>
                          <a:cs typeface="Arial"/>
                        </a:rPr>
                        <a:t>7</a:t>
                      </a:r>
                    </a:p>
                  </a:txBody>
                  <a:tcPr marL="124286" marR="74572" marT="74572" marB="7457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0000"/>
                        </a:lnSpc>
                        <a:spcBef>
                          <a:spcPts val="215"/>
                        </a:spcBef>
                      </a:pPr>
                      <a:r>
                        <a:rPr sz="900" spc="-10">
                          <a:solidFill>
                            <a:schemeClr val="tx1">
                              <a:lumMod val="85000"/>
                              <a:lumOff val="15000"/>
                            </a:schemeClr>
                          </a:solidFill>
                          <a:latin typeface="Arial"/>
                          <a:cs typeface="Arial"/>
                        </a:rPr>
                        <a:t>SEVERE</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0000"/>
                        </a:lnSpc>
                        <a:spcBef>
                          <a:spcPts val="215"/>
                        </a:spcBef>
                      </a:pPr>
                      <a:r>
                        <a:rPr sz="900" spc="-5">
                          <a:solidFill>
                            <a:schemeClr val="tx1">
                              <a:lumMod val="85000"/>
                              <a:lumOff val="15000"/>
                            </a:schemeClr>
                          </a:solidFill>
                          <a:latin typeface="Arial"/>
                          <a:cs typeface="Arial"/>
                        </a:rPr>
                        <a:t>Stored cross site</a:t>
                      </a:r>
                      <a:r>
                        <a:rPr sz="900" spc="40">
                          <a:solidFill>
                            <a:schemeClr val="tx1">
                              <a:lumMod val="85000"/>
                              <a:lumOff val="15000"/>
                            </a:schemeClr>
                          </a:solidFill>
                          <a:latin typeface="Arial"/>
                          <a:cs typeface="Arial"/>
                        </a:rPr>
                        <a:t> </a:t>
                      </a:r>
                      <a:r>
                        <a:rPr sz="900" spc="-5">
                          <a:solidFill>
                            <a:schemeClr val="tx1">
                              <a:lumMod val="85000"/>
                              <a:lumOff val="15000"/>
                            </a:schemeClr>
                          </a:solidFill>
                          <a:latin typeface="Arial"/>
                          <a:cs typeface="Arial"/>
                        </a:rPr>
                        <a:t>scripting</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270" algn="ctr">
                        <a:lnSpc>
                          <a:spcPct val="100000"/>
                        </a:lnSpc>
                        <a:spcBef>
                          <a:spcPts val="215"/>
                        </a:spcBef>
                      </a:pPr>
                      <a:r>
                        <a:rPr sz="900">
                          <a:solidFill>
                            <a:schemeClr val="tx1">
                              <a:lumMod val="85000"/>
                              <a:lumOff val="15000"/>
                            </a:schemeClr>
                          </a:solidFill>
                          <a:latin typeface="Arial"/>
                          <a:cs typeface="Arial"/>
                        </a:rPr>
                        <a:t>1</a:t>
                      </a:r>
                    </a:p>
                  </a:txBody>
                  <a:tcPr marL="124286" marR="74572" marT="74572" marB="7457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007"/>
                  </a:ext>
                </a:extLst>
              </a:tr>
              <a:tr h="301602">
                <a:tc>
                  <a:txBody>
                    <a:bodyPr/>
                    <a:lstStyle/>
                    <a:p>
                      <a:pPr algn="ctr">
                        <a:lnSpc>
                          <a:spcPct val="100000"/>
                        </a:lnSpc>
                        <a:spcBef>
                          <a:spcPts val="215"/>
                        </a:spcBef>
                      </a:pPr>
                      <a:r>
                        <a:rPr sz="900">
                          <a:solidFill>
                            <a:schemeClr val="tx1">
                              <a:lumMod val="85000"/>
                              <a:lumOff val="15000"/>
                            </a:schemeClr>
                          </a:solidFill>
                          <a:latin typeface="Arial"/>
                          <a:cs typeface="Arial"/>
                        </a:rPr>
                        <a:t>8</a:t>
                      </a:r>
                    </a:p>
                  </a:txBody>
                  <a:tcPr marL="124286" marR="74572" marT="74572" marB="7457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0000"/>
                        </a:lnSpc>
                        <a:spcBef>
                          <a:spcPts val="215"/>
                        </a:spcBef>
                      </a:pPr>
                      <a:r>
                        <a:rPr sz="900" spc="-10">
                          <a:solidFill>
                            <a:schemeClr val="tx1">
                              <a:lumMod val="85000"/>
                              <a:lumOff val="15000"/>
                            </a:schemeClr>
                          </a:solidFill>
                          <a:latin typeface="Arial"/>
                          <a:cs typeface="Arial"/>
                        </a:rPr>
                        <a:t>SEVERE</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635" algn="ctr">
                        <a:lnSpc>
                          <a:spcPct val="100000"/>
                        </a:lnSpc>
                        <a:spcBef>
                          <a:spcPts val="215"/>
                        </a:spcBef>
                      </a:pPr>
                      <a:r>
                        <a:rPr sz="900" spc="-5">
                          <a:solidFill>
                            <a:schemeClr val="tx1">
                              <a:lumMod val="85000"/>
                              <a:lumOff val="15000"/>
                            </a:schemeClr>
                          </a:solidFill>
                          <a:latin typeface="Arial"/>
                          <a:cs typeface="Arial"/>
                        </a:rPr>
                        <a:t>Common</a:t>
                      </a:r>
                      <a:r>
                        <a:rPr sz="900" spc="20">
                          <a:solidFill>
                            <a:schemeClr val="tx1">
                              <a:lumMod val="85000"/>
                              <a:lumOff val="15000"/>
                            </a:schemeClr>
                          </a:solidFill>
                          <a:latin typeface="Arial"/>
                          <a:cs typeface="Arial"/>
                        </a:rPr>
                        <a:t> </a:t>
                      </a:r>
                      <a:r>
                        <a:rPr sz="900" spc="-5">
                          <a:solidFill>
                            <a:schemeClr val="tx1">
                              <a:lumMod val="85000"/>
                              <a:lumOff val="15000"/>
                            </a:schemeClr>
                          </a:solidFill>
                          <a:latin typeface="Arial"/>
                          <a:cs typeface="Arial"/>
                        </a:rPr>
                        <a:t>password</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1270" algn="ctr">
                        <a:lnSpc>
                          <a:spcPct val="100000"/>
                        </a:lnSpc>
                        <a:spcBef>
                          <a:spcPts val="215"/>
                        </a:spcBef>
                      </a:pPr>
                      <a:r>
                        <a:rPr sz="900">
                          <a:solidFill>
                            <a:schemeClr val="tx1">
                              <a:lumMod val="85000"/>
                              <a:lumOff val="15000"/>
                            </a:schemeClr>
                          </a:solidFill>
                          <a:latin typeface="Arial"/>
                          <a:cs typeface="Arial"/>
                        </a:rPr>
                        <a:t>1</a:t>
                      </a:r>
                    </a:p>
                  </a:txBody>
                  <a:tcPr marL="124286" marR="74572" marT="74572" marB="7457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8"/>
                  </a:ext>
                </a:extLst>
              </a:tr>
              <a:tr h="301602">
                <a:tc>
                  <a:txBody>
                    <a:bodyPr/>
                    <a:lstStyle/>
                    <a:p>
                      <a:pPr algn="ctr">
                        <a:lnSpc>
                          <a:spcPct val="100000"/>
                        </a:lnSpc>
                        <a:spcBef>
                          <a:spcPts val="215"/>
                        </a:spcBef>
                      </a:pPr>
                      <a:r>
                        <a:rPr sz="900">
                          <a:solidFill>
                            <a:schemeClr val="tx1">
                              <a:lumMod val="85000"/>
                              <a:lumOff val="15000"/>
                            </a:schemeClr>
                          </a:solidFill>
                          <a:latin typeface="Arial"/>
                          <a:cs typeface="Arial"/>
                        </a:rPr>
                        <a:t>9</a:t>
                      </a:r>
                    </a:p>
                  </a:txBody>
                  <a:tcPr marL="124286" marR="74572" marT="74572" marB="7457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0000"/>
                        </a:lnSpc>
                        <a:spcBef>
                          <a:spcPts val="215"/>
                        </a:spcBef>
                      </a:pPr>
                      <a:r>
                        <a:rPr sz="900" spc="-10">
                          <a:solidFill>
                            <a:schemeClr val="tx1">
                              <a:lumMod val="85000"/>
                              <a:lumOff val="15000"/>
                            </a:schemeClr>
                          </a:solidFill>
                          <a:latin typeface="Arial"/>
                          <a:cs typeface="Arial"/>
                        </a:rPr>
                        <a:t>SEVERE</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905" algn="ctr">
                        <a:lnSpc>
                          <a:spcPct val="100000"/>
                        </a:lnSpc>
                        <a:spcBef>
                          <a:spcPts val="215"/>
                        </a:spcBef>
                      </a:pPr>
                      <a:r>
                        <a:rPr sz="900" spc="-5">
                          <a:solidFill>
                            <a:schemeClr val="tx1">
                              <a:lumMod val="85000"/>
                              <a:lumOff val="15000"/>
                            </a:schemeClr>
                          </a:solidFill>
                          <a:latin typeface="Arial"/>
                          <a:cs typeface="Arial"/>
                        </a:rPr>
                        <a:t>Component </a:t>
                      </a:r>
                      <a:r>
                        <a:rPr sz="900" spc="-10">
                          <a:solidFill>
                            <a:schemeClr val="tx1">
                              <a:lumMod val="85000"/>
                              <a:lumOff val="15000"/>
                            </a:schemeClr>
                          </a:solidFill>
                          <a:latin typeface="Arial"/>
                          <a:cs typeface="Arial"/>
                        </a:rPr>
                        <a:t>with known</a:t>
                      </a:r>
                      <a:r>
                        <a:rPr sz="900" spc="80">
                          <a:solidFill>
                            <a:schemeClr val="tx1">
                              <a:lumMod val="85000"/>
                              <a:lumOff val="15000"/>
                            </a:schemeClr>
                          </a:solidFill>
                          <a:latin typeface="Arial"/>
                          <a:cs typeface="Arial"/>
                        </a:rPr>
                        <a:t> </a:t>
                      </a:r>
                      <a:r>
                        <a:rPr sz="900" spc="-5">
                          <a:solidFill>
                            <a:schemeClr val="tx1">
                              <a:lumMod val="85000"/>
                              <a:lumOff val="15000"/>
                            </a:schemeClr>
                          </a:solidFill>
                          <a:latin typeface="Arial"/>
                          <a:cs typeface="Arial"/>
                        </a:rPr>
                        <a:t>vulnerability</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270" algn="ctr">
                        <a:lnSpc>
                          <a:spcPct val="100000"/>
                        </a:lnSpc>
                        <a:spcBef>
                          <a:spcPts val="215"/>
                        </a:spcBef>
                      </a:pPr>
                      <a:r>
                        <a:rPr sz="900">
                          <a:solidFill>
                            <a:schemeClr val="tx1">
                              <a:lumMod val="85000"/>
                              <a:lumOff val="15000"/>
                            </a:schemeClr>
                          </a:solidFill>
                          <a:latin typeface="Arial"/>
                          <a:cs typeface="Arial"/>
                        </a:rPr>
                        <a:t>3</a:t>
                      </a:r>
                    </a:p>
                  </a:txBody>
                  <a:tcPr marL="124286" marR="74572" marT="74572" marB="7457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009"/>
                  </a:ext>
                </a:extLst>
              </a:tr>
              <a:tr h="301602">
                <a:tc>
                  <a:txBody>
                    <a:bodyPr/>
                    <a:lstStyle/>
                    <a:p>
                      <a:pPr algn="ctr">
                        <a:lnSpc>
                          <a:spcPct val="100000"/>
                        </a:lnSpc>
                        <a:spcBef>
                          <a:spcPts val="215"/>
                        </a:spcBef>
                      </a:pPr>
                      <a:r>
                        <a:rPr sz="900" spc="-10">
                          <a:solidFill>
                            <a:schemeClr val="tx1">
                              <a:lumMod val="85000"/>
                              <a:lumOff val="15000"/>
                            </a:schemeClr>
                          </a:solidFill>
                          <a:latin typeface="Arial"/>
                          <a:cs typeface="Arial"/>
                        </a:rPr>
                        <a:t>10</a:t>
                      </a:r>
                      <a:endParaRPr sz="900">
                        <a:solidFill>
                          <a:schemeClr val="tx1">
                            <a:lumMod val="85000"/>
                            <a:lumOff val="15000"/>
                          </a:schemeClr>
                        </a:solidFill>
                        <a:latin typeface="Arial"/>
                        <a:cs typeface="Arial"/>
                      </a:endParaRPr>
                    </a:p>
                  </a:txBody>
                  <a:tcPr marL="124286" marR="74572" marT="74572" marB="7457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0000"/>
                        </a:lnSpc>
                        <a:spcBef>
                          <a:spcPts val="215"/>
                        </a:spcBef>
                      </a:pPr>
                      <a:r>
                        <a:rPr sz="900" spc="-5">
                          <a:solidFill>
                            <a:schemeClr val="tx1">
                              <a:lumMod val="85000"/>
                              <a:lumOff val="15000"/>
                            </a:schemeClr>
                          </a:solidFill>
                          <a:latin typeface="Arial"/>
                          <a:cs typeface="Arial"/>
                        </a:rPr>
                        <a:t>MODERATE</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635" algn="ctr">
                        <a:lnSpc>
                          <a:spcPct val="100000"/>
                        </a:lnSpc>
                        <a:spcBef>
                          <a:spcPts val="215"/>
                        </a:spcBef>
                      </a:pPr>
                      <a:r>
                        <a:rPr sz="900" spc="-5">
                          <a:solidFill>
                            <a:schemeClr val="tx1">
                              <a:lumMod val="85000"/>
                              <a:lumOff val="15000"/>
                            </a:schemeClr>
                          </a:solidFill>
                          <a:latin typeface="Arial"/>
                          <a:cs typeface="Arial"/>
                        </a:rPr>
                        <a:t>Server</a:t>
                      </a:r>
                      <a:r>
                        <a:rPr sz="900" spc="25">
                          <a:solidFill>
                            <a:schemeClr val="tx1">
                              <a:lumMod val="85000"/>
                              <a:lumOff val="15000"/>
                            </a:schemeClr>
                          </a:solidFill>
                          <a:latin typeface="Arial"/>
                          <a:cs typeface="Arial"/>
                        </a:rPr>
                        <a:t> </a:t>
                      </a:r>
                      <a:r>
                        <a:rPr sz="900" spc="-5">
                          <a:solidFill>
                            <a:schemeClr val="tx1">
                              <a:lumMod val="85000"/>
                              <a:lumOff val="15000"/>
                            </a:schemeClr>
                          </a:solidFill>
                          <a:latin typeface="Arial"/>
                          <a:cs typeface="Arial"/>
                        </a:rPr>
                        <a:t>misconfiguration</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1270" algn="ctr">
                        <a:lnSpc>
                          <a:spcPct val="100000"/>
                        </a:lnSpc>
                        <a:spcBef>
                          <a:spcPts val="215"/>
                        </a:spcBef>
                      </a:pPr>
                      <a:r>
                        <a:rPr sz="900">
                          <a:solidFill>
                            <a:schemeClr val="tx1">
                              <a:lumMod val="85000"/>
                              <a:lumOff val="15000"/>
                            </a:schemeClr>
                          </a:solidFill>
                          <a:latin typeface="Arial"/>
                          <a:cs typeface="Arial"/>
                        </a:rPr>
                        <a:t>1</a:t>
                      </a:r>
                    </a:p>
                  </a:txBody>
                  <a:tcPr marL="124286" marR="74572" marT="74572" marB="7457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10"/>
                  </a:ext>
                </a:extLst>
              </a:tr>
              <a:tr h="301602">
                <a:tc>
                  <a:txBody>
                    <a:bodyPr/>
                    <a:lstStyle/>
                    <a:p>
                      <a:pPr algn="ctr">
                        <a:lnSpc>
                          <a:spcPct val="100000"/>
                        </a:lnSpc>
                        <a:spcBef>
                          <a:spcPts val="215"/>
                        </a:spcBef>
                      </a:pPr>
                      <a:r>
                        <a:rPr sz="900" spc="-10">
                          <a:solidFill>
                            <a:schemeClr val="tx1">
                              <a:lumMod val="85000"/>
                              <a:lumOff val="15000"/>
                            </a:schemeClr>
                          </a:solidFill>
                          <a:latin typeface="Arial"/>
                          <a:cs typeface="Arial"/>
                        </a:rPr>
                        <a:t>11</a:t>
                      </a:r>
                      <a:endParaRPr sz="900">
                        <a:solidFill>
                          <a:schemeClr val="tx1">
                            <a:lumMod val="85000"/>
                            <a:lumOff val="15000"/>
                          </a:schemeClr>
                        </a:solidFill>
                        <a:latin typeface="Arial"/>
                        <a:cs typeface="Arial"/>
                      </a:endParaRPr>
                    </a:p>
                  </a:txBody>
                  <a:tcPr marL="124286" marR="74572" marT="74572" marB="7457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0000"/>
                        </a:lnSpc>
                        <a:spcBef>
                          <a:spcPts val="215"/>
                        </a:spcBef>
                      </a:pPr>
                      <a:r>
                        <a:rPr sz="900" spc="-5">
                          <a:solidFill>
                            <a:schemeClr val="tx1">
                              <a:lumMod val="85000"/>
                              <a:lumOff val="15000"/>
                            </a:schemeClr>
                          </a:solidFill>
                          <a:latin typeface="Arial"/>
                          <a:cs typeface="Arial"/>
                        </a:rPr>
                        <a:t>MODERATE</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141095" marR="84455" indent="-1049020">
                        <a:lnSpc>
                          <a:spcPct val="100000"/>
                        </a:lnSpc>
                        <a:spcBef>
                          <a:spcPts val="215"/>
                        </a:spcBef>
                      </a:pPr>
                      <a:r>
                        <a:rPr sz="900" spc="-5">
                          <a:solidFill>
                            <a:schemeClr val="tx1">
                              <a:lumMod val="85000"/>
                              <a:lumOff val="15000"/>
                            </a:schemeClr>
                          </a:solidFill>
                          <a:latin typeface="Arial"/>
                          <a:cs typeface="Arial"/>
                        </a:rPr>
                        <a:t>Unauthorized access to user details  (IDOR)</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270" algn="ctr">
                        <a:lnSpc>
                          <a:spcPct val="100000"/>
                        </a:lnSpc>
                        <a:spcBef>
                          <a:spcPts val="215"/>
                        </a:spcBef>
                      </a:pPr>
                      <a:r>
                        <a:rPr sz="900">
                          <a:solidFill>
                            <a:schemeClr val="tx1">
                              <a:lumMod val="85000"/>
                              <a:lumOff val="15000"/>
                            </a:schemeClr>
                          </a:solidFill>
                          <a:latin typeface="Arial"/>
                          <a:cs typeface="Arial"/>
                        </a:rPr>
                        <a:t>4</a:t>
                      </a:r>
                    </a:p>
                  </a:txBody>
                  <a:tcPr marL="124286" marR="74572" marT="74572" marB="7457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011"/>
                  </a:ext>
                </a:extLst>
              </a:tr>
              <a:tr h="301602">
                <a:tc>
                  <a:txBody>
                    <a:bodyPr/>
                    <a:lstStyle/>
                    <a:p>
                      <a:pPr algn="ctr">
                        <a:lnSpc>
                          <a:spcPct val="100000"/>
                        </a:lnSpc>
                        <a:spcBef>
                          <a:spcPts val="215"/>
                        </a:spcBef>
                      </a:pPr>
                      <a:r>
                        <a:rPr sz="900" spc="-10">
                          <a:solidFill>
                            <a:schemeClr val="tx1">
                              <a:lumMod val="85000"/>
                              <a:lumOff val="15000"/>
                            </a:schemeClr>
                          </a:solidFill>
                          <a:latin typeface="Arial"/>
                          <a:cs typeface="Arial"/>
                        </a:rPr>
                        <a:t>12</a:t>
                      </a:r>
                      <a:endParaRPr sz="900">
                        <a:solidFill>
                          <a:schemeClr val="tx1">
                            <a:lumMod val="85000"/>
                            <a:lumOff val="15000"/>
                          </a:schemeClr>
                        </a:solidFill>
                        <a:latin typeface="Arial"/>
                        <a:cs typeface="Arial"/>
                      </a:endParaRPr>
                    </a:p>
                  </a:txBody>
                  <a:tcPr marL="124286" marR="74572" marT="74572" marB="7457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0000"/>
                        </a:lnSpc>
                        <a:spcBef>
                          <a:spcPts val="215"/>
                        </a:spcBef>
                      </a:pPr>
                      <a:r>
                        <a:rPr sz="900" spc="-5">
                          <a:solidFill>
                            <a:schemeClr val="tx1">
                              <a:lumMod val="85000"/>
                              <a:lumOff val="15000"/>
                            </a:schemeClr>
                          </a:solidFill>
                          <a:latin typeface="Arial"/>
                          <a:cs typeface="Arial"/>
                        </a:rPr>
                        <a:t>MODERATE</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0000"/>
                        </a:lnSpc>
                        <a:spcBef>
                          <a:spcPts val="215"/>
                        </a:spcBef>
                      </a:pPr>
                      <a:r>
                        <a:rPr sz="900" spc="-5">
                          <a:solidFill>
                            <a:schemeClr val="tx1">
                              <a:lumMod val="85000"/>
                              <a:lumOff val="15000"/>
                            </a:schemeClr>
                          </a:solidFill>
                          <a:latin typeface="Arial"/>
                          <a:cs typeface="Arial"/>
                        </a:rPr>
                        <a:t>Directory</a:t>
                      </a:r>
                      <a:r>
                        <a:rPr sz="900" spc="25">
                          <a:solidFill>
                            <a:schemeClr val="tx1">
                              <a:lumMod val="85000"/>
                              <a:lumOff val="15000"/>
                            </a:schemeClr>
                          </a:solidFill>
                          <a:latin typeface="Arial"/>
                          <a:cs typeface="Arial"/>
                        </a:rPr>
                        <a:t> </a:t>
                      </a:r>
                      <a:r>
                        <a:rPr sz="900" spc="-5">
                          <a:solidFill>
                            <a:schemeClr val="tx1">
                              <a:lumMod val="85000"/>
                              <a:lumOff val="15000"/>
                            </a:schemeClr>
                          </a:solidFill>
                          <a:latin typeface="Arial"/>
                          <a:cs typeface="Arial"/>
                        </a:rPr>
                        <a:t>listings</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1270" algn="ctr">
                        <a:lnSpc>
                          <a:spcPct val="100000"/>
                        </a:lnSpc>
                        <a:spcBef>
                          <a:spcPts val="215"/>
                        </a:spcBef>
                      </a:pPr>
                      <a:r>
                        <a:rPr sz="900">
                          <a:solidFill>
                            <a:schemeClr val="tx1">
                              <a:lumMod val="85000"/>
                              <a:lumOff val="15000"/>
                            </a:schemeClr>
                          </a:solidFill>
                          <a:latin typeface="Arial"/>
                          <a:cs typeface="Arial"/>
                        </a:rPr>
                        <a:t>5</a:t>
                      </a:r>
                    </a:p>
                  </a:txBody>
                  <a:tcPr marL="124286" marR="74572" marT="74572" marB="7457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12"/>
                  </a:ext>
                </a:extLst>
              </a:tr>
              <a:tr h="301602">
                <a:tc>
                  <a:txBody>
                    <a:bodyPr/>
                    <a:lstStyle/>
                    <a:p>
                      <a:pPr algn="ctr">
                        <a:lnSpc>
                          <a:spcPct val="100000"/>
                        </a:lnSpc>
                        <a:spcBef>
                          <a:spcPts val="220"/>
                        </a:spcBef>
                      </a:pPr>
                      <a:r>
                        <a:rPr sz="900" spc="-10">
                          <a:solidFill>
                            <a:schemeClr val="tx1">
                              <a:lumMod val="85000"/>
                              <a:lumOff val="15000"/>
                            </a:schemeClr>
                          </a:solidFill>
                          <a:latin typeface="Arial"/>
                          <a:cs typeface="Arial"/>
                        </a:rPr>
                        <a:t>13</a:t>
                      </a:r>
                      <a:endParaRPr sz="900">
                        <a:solidFill>
                          <a:schemeClr val="tx1">
                            <a:lumMod val="85000"/>
                            <a:lumOff val="15000"/>
                          </a:schemeClr>
                        </a:solidFill>
                        <a:latin typeface="Arial"/>
                        <a:cs typeface="Arial"/>
                      </a:endParaRPr>
                    </a:p>
                  </a:txBody>
                  <a:tcPr marL="124286" marR="74572" marT="74572" marB="7457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0000"/>
                        </a:lnSpc>
                        <a:spcBef>
                          <a:spcPts val="220"/>
                        </a:spcBef>
                      </a:pPr>
                      <a:r>
                        <a:rPr sz="900" spc="-10">
                          <a:solidFill>
                            <a:schemeClr val="tx1">
                              <a:lumMod val="85000"/>
                              <a:lumOff val="15000"/>
                            </a:schemeClr>
                          </a:solidFill>
                          <a:latin typeface="Arial"/>
                          <a:cs typeface="Arial"/>
                        </a:rPr>
                        <a:t>LOW</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R="43180" algn="ctr">
                        <a:lnSpc>
                          <a:spcPct val="100000"/>
                        </a:lnSpc>
                        <a:spcBef>
                          <a:spcPts val="220"/>
                        </a:spcBef>
                      </a:pPr>
                      <a:r>
                        <a:rPr sz="900" spc="-10">
                          <a:solidFill>
                            <a:schemeClr val="tx1">
                              <a:lumMod val="85000"/>
                              <a:lumOff val="15000"/>
                            </a:schemeClr>
                          </a:solidFill>
                          <a:latin typeface="Arial"/>
                          <a:cs typeface="Arial"/>
                        </a:rPr>
                        <a:t>Personal Information</a:t>
                      </a:r>
                      <a:r>
                        <a:rPr sz="900" spc="70">
                          <a:solidFill>
                            <a:schemeClr val="tx1">
                              <a:lumMod val="85000"/>
                              <a:lumOff val="15000"/>
                            </a:schemeClr>
                          </a:solidFill>
                          <a:latin typeface="Arial"/>
                          <a:cs typeface="Arial"/>
                        </a:rPr>
                        <a:t> </a:t>
                      </a:r>
                      <a:r>
                        <a:rPr sz="900" spc="-10">
                          <a:solidFill>
                            <a:schemeClr val="tx1">
                              <a:lumMod val="85000"/>
                              <a:lumOff val="15000"/>
                            </a:schemeClr>
                          </a:solidFill>
                          <a:latin typeface="Arial"/>
                          <a:cs typeface="Arial"/>
                        </a:rPr>
                        <a:t>leakage</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270" algn="ctr">
                        <a:lnSpc>
                          <a:spcPct val="100000"/>
                        </a:lnSpc>
                        <a:spcBef>
                          <a:spcPts val="220"/>
                        </a:spcBef>
                      </a:pPr>
                      <a:r>
                        <a:rPr sz="900">
                          <a:solidFill>
                            <a:schemeClr val="tx1">
                              <a:lumMod val="85000"/>
                              <a:lumOff val="15000"/>
                            </a:schemeClr>
                          </a:solidFill>
                          <a:latin typeface="Arial"/>
                          <a:cs typeface="Arial"/>
                        </a:rPr>
                        <a:t>2</a:t>
                      </a:r>
                    </a:p>
                  </a:txBody>
                  <a:tcPr marL="124286" marR="74572" marT="74572" marB="7457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013"/>
                  </a:ext>
                </a:extLst>
              </a:tr>
              <a:tr h="301602">
                <a:tc>
                  <a:txBody>
                    <a:bodyPr/>
                    <a:lstStyle/>
                    <a:p>
                      <a:pPr algn="ctr">
                        <a:lnSpc>
                          <a:spcPct val="100000"/>
                        </a:lnSpc>
                        <a:spcBef>
                          <a:spcPts val="219"/>
                        </a:spcBef>
                      </a:pPr>
                      <a:r>
                        <a:rPr sz="900" spc="-10">
                          <a:solidFill>
                            <a:schemeClr val="tx1">
                              <a:lumMod val="85000"/>
                              <a:lumOff val="15000"/>
                            </a:schemeClr>
                          </a:solidFill>
                          <a:latin typeface="Arial"/>
                          <a:cs typeface="Arial"/>
                        </a:rPr>
                        <a:t>14</a:t>
                      </a:r>
                      <a:endParaRPr sz="900">
                        <a:solidFill>
                          <a:schemeClr val="tx1">
                            <a:lumMod val="85000"/>
                            <a:lumOff val="15000"/>
                          </a:schemeClr>
                        </a:solidFill>
                        <a:latin typeface="Arial"/>
                        <a:cs typeface="Arial"/>
                      </a:endParaRPr>
                    </a:p>
                  </a:txBody>
                  <a:tcPr marL="124286" marR="74572" marT="74572" marB="7457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0000"/>
                        </a:lnSpc>
                        <a:spcBef>
                          <a:spcPts val="219"/>
                        </a:spcBef>
                      </a:pPr>
                      <a:r>
                        <a:rPr sz="900" spc="-10">
                          <a:solidFill>
                            <a:schemeClr val="tx1">
                              <a:lumMod val="85000"/>
                              <a:lumOff val="15000"/>
                            </a:schemeClr>
                          </a:solidFill>
                          <a:latin typeface="Arial"/>
                          <a:cs typeface="Arial"/>
                        </a:rPr>
                        <a:t>LOW</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1141095" marR="26034" indent="-1108075">
                        <a:lnSpc>
                          <a:spcPct val="100000"/>
                        </a:lnSpc>
                        <a:spcBef>
                          <a:spcPts val="219"/>
                        </a:spcBef>
                      </a:pPr>
                      <a:r>
                        <a:rPr sz="900" spc="-5">
                          <a:solidFill>
                            <a:schemeClr val="tx1">
                              <a:lumMod val="85000"/>
                              <a:lumOff val="15000"/>
                            </a:schemeClr>
                          </a:solidFill>
                          <a:latin typeface="Arial"/>
                          <a:cs typeface="Arial"/>
                        </a:rPr>
                        <a:t>Client side and server side validation  bypass</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1270" algn="ctr">
                        <a:lnSpc>
                          <a:spcPct val="100000"/>
                        </a:lnSpc>
                        <a:spcBef>
                          <a:spcPts val="219"/>
                        </a:spcBef>
                      </a:pPr>
                      <a:r>
                        <a:rPr sz="900">
                          <a:solidFill>
                            <a:schemeClr val="tx1">
                              <a:lumMod val="85000"/>
                              <a:lumOff val="15000"/>
                            </a:schemeClr>
                          </a:solidFill>
                          <a:latin typeface="Arial"/>
                          <a:cs typeface="Arial"/>
                        </a:rPr>
                        <a:t>1</a:t>
                      </a:r>
                    </a:p>
                  </a:txBody>
                  <a:tcPr marL="124286" marR="74572" marT="74572" marB="7457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14"/>
                  </a:ext>
                </a:extLst>
              </a:tr>
              <a:tr h="301602">
                <a:tc>
                  <a:txBody>
                    <a:bodyPr/>
                    <a:lstStyle/>
                    <a:p>
                      <a:pPr algn="ctr">
                        <a:lnSpc>
                          <a:spcPct val="100000"/>
                        </a:lnSpc>
                        <a:spcBef>
                          <a:spcPts val="220"/>
                        </a:spcBef>
                      </a:pPr>
                      <a:r>
                        <a:rPr sz="900" spc="-10">
                          <a:solidFill>
                            <a:schemeClr val="tx1">
                              <a:lumMod val="85000"/>
                              <a:lumOff val="15000"/>
                            </a:schemeClr>
                          </a:solidFill>
                          <a:latin typeface="Arial"/>
                          <a:cs typeface="Arial"/>
                        </a:rPr>
                        <a:t>15</a:t>
                      </a:r>
                      <a:endParaRPr sz="900">
                        <a:solidFill>
                          <a:schemeClr val="tx1">
                            <a:lumMod val="85000"/>
                            <a:lumOff val="15000"/>
                          </a:schemeClr>
                        </a:solidFill>
                        <a:latin typeface="Arial"/>
                        <a:cs typeface="Arial"/>
                      </a:endParaRPr>
                    </a:p>
                  </a:txBody>
                  <a:tcPr marL="124286" marR="74572" marT="74572" marB="7457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0000"/>
                        </a:lnSpc>
                        <a:spcBef>
                          <a:spcPts val="220"/>
                        </a:spcBef>
                      </a:pPr>
                      <a:r>
                        <a:rPr sz="900" spc="-10">
                          <a:solidFill>
                            <a:schemeClr val="tx1">
                              <a:lumMod val="85000"/>
                              <a:lumOff val="15000"/>
                            </a:schemeClr>
                          </a:solidFill>
                          <a:latin typeface="Arial"/>
                          <a:cs typeface="Arial"/>
                        </a:rPr>
                        <a:t>LOW</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635" algn="ctr">
                        <a:lnSpc>
                          <a:spcPct val="100000"/>
                        </a:lnSpc>
                        <a:spcBef>
                          <a:spcPts val="220"/>
                        </a:spcBef>
                      </a:pPr>
                      <a:r>
                        <a:rPr sz="900" spc="-5">
                          <a:solidFill>
                            <a:schemeClr val="tx1">
                              <a:lumMod val="85000"/>
                              <a:lumOff val="15000"/>
                            </a:schemeClr>
                          </a:solidFill>
                          <a:latin typeface="Arial"/>
                          <a:cs typeface="Arial"/>
                        </a:rPr>
                        <a:t>Default error</a:t>
                      </a:r>
                      <a:r>
                        <a:rPr sz="900" spc="30">
                          <a:solidFill>
                            <a:schemeClr val="tx1">
                              <a:lumMod val="85000"/>
                              <a:lumOff val="15000"/>
                            </a:schemeClr>
                          </a:solidFill>
                          <a:latin typeface="Arial"/>
                          <a:cs typeface="Arial"/>
                        </a:rPr>
                        <a:t> </a:t>
                      </a:r>
                      <a:r>
                        <a:rPr sz="900" spc="-5">
                          <a:solidFill>
                            <a:schemeClr val="tx1">
                              <a:lumMod val="85000"/>
                              <a:lumOff val="15000"/>
                            </a:schemeClr>
                          </a:solidFill>
                          <a:latin typeface="Arial"/>
                          <a:cs typeface="Arial"/>
                        </a:rPr>
                        <a:t>display</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270" algn="ctr">
                        <a:lnSpc>
                          <a:spcPct val="100000"/>
                        </a:lnSpc>
                        <a:spcBef>
                          <a:spcPts val="220"/>
                        </a:spcBef>
                      </a:pPr>
                      <a:r>
                        <a:rPr sz="900">
                          <a:solidFill>
                            <a:schemeClr val="tx1">
                              <a:lumMod val="85000"/>
                              <a:lumOff val="15000"/>
                            </a:schemeClr>
                          </a:solidFill>
                          <a:latin typeface="Arial"/>
                          <a:cs typeface="Arial"/>
                        </a:rPr>
                        <a:t>1</a:t>
                      </a:r>
                    </a:p>
                  </a:txBody>
                  <a:tcPr marL="124286" marR="74572" marT="74572" marB="7457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015"/>
                  </a:ext>
                </a:extLst>
              </a:tr>
              <a:tr h="301602">
                <a:tc>
                  <a:txBody>
                    <a:bodyPr/>
                    <a:lstStyle/>
                    <a:p>
                      <a:pPr algn="ctr">
                        <a:lnSpc>
                          <a:spcPct val="100000"/>
                        </a:lnSpc>
                        <a:spcBef>
                          <a:spcPts val="220"/>
                        </a:spcBef>
                      </a:pPr>
                      <a:r>
                        <a:rPr sz="900" spc="-10">
                          <a:solidFill>
                            <a:schemeClr val="tx1">
                              <a:lumMod val="85000"/>
                              <a:lumOff val="15000"/>
                            </a:schemeClr>
                          </a:solidFill>
                          <a:latin typeface="Arial"/>
                          <a:cs typeface="Arial"/>
                        </a:rPr>
                        <a:t>16</a:t>
                      </a:r>
                      <a:endParaRPr sz="900">
                        <a:solidFill>
                          <a:schemeClr val="tx1">
                            <a:lumMod val="85000"/>
                            <a:lumOff val="15000"/>
                          </a:schemeClr>
                        </a:solidFill>
                        <a:latin typeface="Arial"/>
                        <a:cs typeface="Arial"/>
                      </a:endParaRPr>
                    </a:p>
                  </a:txBody>
                  <a:tcPr marL="124286" marR="74572" marT="74572" marB="74572">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00000"/>
                        </a:lnSpc>
                        <a:spcBef>
                          <a:spcPts val="220"/>
                        </a:spcBef>
                      </a:pPr>
                      <a:r>
                        <a:rPr sz="900" spc="-10">
                          <a:solidFill>
                            <a:schemeClr val="tx1">
                              <a:lumMod val="85000"/>
                              <a:lumOff val="15000"/>
                            </a:schemeClr>
                          </a:solidFill>
                          <a:latin typeface="Arial"/>
                          <a:cs typeface="Arial"/>
                        </a:rPr>
                        <a:t>LOW</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635" algn="ctr">
                        <a:lnSpc>
                          <a:spcPct val="100000"/>
                        </a:lnSpc>
                        <a:spcBef>
                          <a:spcPts val="220"/>
                        </a:spcBef>
                      </a:pPr>
                      <a:r>
                        <a:rPr sz="900" spc="-5">
                          <a:solidFill>
                            <a:schemeClr val="tx1">
                              <a:lumMod val="85000"/>
                              <a:lumOff val="15000"/>
                            </a:schemeClr>
                          </a:solidFill>
                          <a:latin typeface="Arial"/>
                          <a:cs typeface="Arial"/>
                        </a:rPr>
                        <a:t>Open</a:t>
                      </a:r>
                      <a:r>
                        <a:rPr sz="900" spc="10">
                          <a:solidFill>
                            <a:schemeClr val="tx1">
                              <a:lumMod val="85000"/>
                              <a:lumOff val="15000"/>
                            </a:schemeClr>
                          </a:solidFill>
                          <a:latin typeface="Arial"/>
                          <a:cs typeface="Arial"/>
                        </a:rPr>
                        <a:t> </a:t>
                      </a:r>
                      <a:r>
                        <a:rPr sz="900" spc="-5">
                          <a:solidFill>
                            <a:schemeClr val="tx1">
                              <a:lumMod val="85000"/>
                              <a:lumOff val="15000"/>
                            </a:schemeClr>
                          </a:solidFill>
                          <a:latin typeface="Arial"/>
                          <a:cs typeface="Arial"/>
                        </a:rPr>
                        <a:t>redirection</a:t>
                      </a:r>
                      <a:endParaRPr sz="900">
                        <a:solidFill>
                          <a:schemeClr val="tx1">
                            <a:lumMod val="85000"/>
                            <a:lumOff val="15000"/>
                          </a:schemeClr>
                        </a:solidFill>
                        <a:latin typeface="Arial"/>
                        <a:cs typeface="Arial"/>
                      </a:endParaRPr>
                    </a:p>
                  </a:txBody>
                  <a:tcPr marL="124286" marR="74572" marT="74572" marB="7457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1270" algn="ctr">
                        <a:lnSpc>
                          <a:spcPct val="100000"/>
                        </a:lnSpc>
                        <a:spcBef>
                          <a:spcPts val="220"/>
                        </a:spcBef>
                      </a:pPr>
                      <a:r>
                        <a:rPr sz="900">
                          <a:solidFill>
                            <a:schemeClr val="tx1">
                              <a:lumMod val="85000"/>
                              <a:lumOff val="15000"/>
                            </a:schemeClr>
                          </a:solidFill>
                          <a:latin typeface="Arial"/>
                          <a:cs typeface="Arial"/>
                        </a:rPr>
                        <a:t>2</a:t>
                      </a:r>
                    </a:p>
                  </a:txBody>
                  <a:tcPr marL="124286" marR="74572" marT="74572" marB="74572">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3234501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F9CE5C19-191F-4ACA-95BD-D106AB49DB04}"/>
              </a:ext>
            </a:extLst>
          </p:cNvPr>
          <p:cNvPicPr>
            <a:picLocks noChangeAspect="1"/>
          </p:cNvPicPr>
          <p:nvPr/>
        </p:nvPicPr>
        <p:blipFill rotWithShape="1">
          <a:blip r:embed="rId2">
            <a:extLst>
              <a:ext uri="{28A0092B-C50C-407E-A947-70E740481C1C}">
                <a14:useLocalDpi xmlns:a14="http://schemas.microsoft.com/office/drawing/2010/main" val="0"/>
              </a:ext>
            </a:extLst>
          </a:blip>
          <a:srcRect l="4380" r="4377"/>
          <a:stretch/>
        </p:blipFill>
        <p:spPr>
          <a:xfrm>
            <a:off x="320040" y="320040"/>
            <a:ext cx="11548872" cy="4303462"/>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1C4D5E-7067-4DD7-BFC9-4674238EC509}"/>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rPr>
              <a:t>Observations</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064D0D-7FD3-4ED8-8C87-53F30796EE51}"/>
              </a:ext>
            </a:extLst>
          </p:cNvPr>
          <p:cNvSpPr>
            <a:spLocks noGrp="1"/>
          </p:cNvSpPr>
          <p:nvPr>
            <p:ph idx="1"/>
          </p:nvPr>
        </p:nvSpPr>
        <p:spPr>
          <a:xfrm>
            <a:off x="4379976" y="5009083"/>
            <a:ext cx="6976872" cy="1345997"/>
          </a:xfrm>
        </p:spPr>
        <p:txBody>
          <a:bodyPr anchor="ctr">
            <a:normAutofit/>
          </a:bodyPr>
          <a:lstStyle/>
          <a:p>
            <a:pPr marL="0" indent="0">
              <a:buNone/>
            </a:pPr>
            <a:r>
              <a:rPr lang="en-US" sz="1700">
                <a:solidFill>
                  <a:schemeClr val="bg1"/>
                </a:solidFill>
              </a:rPr>
              <a:t>Log into your account and go to change password. Here we will change the password and intercept the request using burp suite. As the password is not encrypted we will be able to make changes in it.   </a:t>
            </a:r>
          </a:p>
        </p:txBody>
      </p:sp>
    </p:spTree>
    <p:extLst>
      <p:ext uri="{BB962C8B-B14F-4D97-AF65-F5344CB8AC3E}">
        <p14:creationId xmlns:p14="http://schemas.microsoft.com/office/powerpoint/2010/main" val="495782203"/>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F9F8117-F409-4597-AECE-1621B98F9FA1}"/>
              </a:ext>
            </a:extLst>
          </p:cNvPr>
          <p:cNvPicPr>
            <a:picLocks noChangeAspect="1"/>
          </p:cNvPicPr>
          <p:nvPr/>
        </p:nvPicPr>
        <p:blipFill rotWithShape="1">
          <a:blip r:embed="rId2">
            <a:extLst>
              <a:ext uri="{28A0092B-C50C-407E-A947-70E740481C1C}">
                <a14:useLocalDpi xmlns:a14="http://schemas.microsoft.com/office/drawing/2010/main" val="0"/>
              </a:ext>
            </a:extLst>
          </a:blip>
          <a:srcRect r="7762"/>
          <a:stretch/>
        </p:blipFill>
        <p:spPr>
          <a:xfrm>
            <a:off x="20" y="-1"/>
            <a:ext cx="12191980" cy="4394997"/>
          </a:xfrm>
          <a:prstGeom prst="rect">
            <a:avLst/>
          </a:prstGeom>
        </p:spPr>
      </p:pic>
      <p:sp>
        <p:nvSpPr>
          <p:cNvPr id="10" name="Freeform: Shape 9">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F2294E0-6B42-4B4D-9C70-C0B86584CE8B}"/>
              </a:ext>
            </a:extLst>
          </p:cNvPr>
          <p:cNvSpPr>
            <a:spLocks noGrp="1"/>
          </p:cNvSpPr>
          <p:nvPr>
            <p:ph idx="1"/>
          </p:nvPr>
        </p:nvSpPr>
        <p:spPr>
          <a:xfrm>
            <a:off x="841247" y="5891639"/>
            <a:ext cx="6982835" cy="464964"/>
          </a:xfrm>
        </p:spPr>
        <p:txBody>
          <a:bodyPr vert="horz" lIns="91440" tIns="45720" rIns="91440" bIns="45720" rtlCol="0">
            <a:normAutofit/>
          </a:bodyPr>
          <a:lstStyle/>
          <a:p>
            <a:pPr marL="0" indent="0">
              <a:buNone/>
            </a:pPr>
            <a:r>
              <a:rPr lang="en-US" sz="2000">
                <a:solidFill>
                  <a:srgbClr val="FFFFFF"/>
                </a:solidFill>
              </a:rPr>
              <a:t>Request intercepted and password changed.</a:t>
            </a:r>
          </a:p>
        </p:txBody>
      </p:sp>
      <p:sp>
        <p:nvSpPr>
          <p:cNvPr id="2" name="Title 1">
            <a:extLst>
              <a:ext uri="{FF2B5EF4-FFF2-40B4-BE49-F238E27FC236}">
                <a16:creationId xmlns:a16="http://schemas.microsoft.com/office/drawing/2014/main" id="{C357E39B-B9B0-46C1-857B-FCD048711E49}"/>
              </a:ext>
            </a:extLst>
          </p:cNvPr>
          <p:cNvSpPr>
            <a:spLocks noGrp="1"/>
          </p:cNvSpPr>
          <p:nvPr>
            <p:ph type="title"/>
          </p:nvPr>
        </p:nvSpPr>
        <p:spPr>
          <a:xfrm>
            <a:off x="841248" y="4858247"/>
            <a:ext cx="6982834" cy="1026435"/>
          </a:xfrm>
        </p:spPr>
        <p:txBody>
          <a:bodyPr vert="horz" lIns="91440" tIns="45720" rIns="91440" bIns="45720" rtlCol="0" anchor="b">
            <a:normAutofit/>
          </a:bodyPr>
          <a:lstStyle/>
          <a:p>
            <a:r>
              <a:rPr lang="en-US" sz="4800">
                <a:solidFill>
                  <a:srgbClr val="FFFFFF"/>
                </a:solidFill>
              </a:rPr>
              <a:t>POC</a:t>
            </a:r>
          </a:p>
        </p:txBody>
      </p:sp>
    </p:spTree>
    <p:extLst>
      <p:ext uri="{BB962C8B-B14F-4D97-AF65-F5344CB8AC3E}">
        <p14:creationId xmlns:p14="http://schemas.microsoft.com/office/powerpoint/2010/main" val="3200018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 email&#10;&#10;Description automatically generated">
            <a:extLst>
              <a:ext uri="{FF2B5EF4-FFF2-40B4-BE49-F238E27FC236}">
                <a16:creationId xmlns:a16="http://schemas.microsoft.com/office/drawing/2014/main" id="{6DCC612B-F4D7-4B3C-8014-2DBA952AECE2}"/>
              </a:ext>
            </a:extLst>
          </p:cNvPr>
          <p:cNvPicPr>
            <a:picLocks noChangeAspect="1"/>
          </p:cNvPicPr>
          <p:nvPr/>
        </p:nvPicPr>
        <p:blipFill rotWithShape="1">
          <a:blip r:embed="rId2">
            <a:extLst>
              <a:ext uri="{28A0092B-C50C-407E-A947-70E740481C1C}">
                <a14:useLocalDpi xmlns:a14="http://schemas.microsoft.com/office/drawing/2010/main" val="0"/>
              </a:ext>
            </a:extLst>
          </a:blip>
          <a:srcRect r="-1" b="20292"/>
          <a:stretch/>
        </p:blipFill>
        <p:spPr>
          <a:xfrm>
            <a:off x="320040" y="320040"/>
            <a:ext cx="11548872" cy="4303462"/>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24997E-9521-48E6-A837-516A99D6CBF4}"/>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rPr>
              <a:t>Observation</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88A753-C3A1-471D-AC77-C22A0396B264}"/>
              </a:ext>
            </a:extLst>
          </p:cNvPr>
          <p:cNvSpPr>
            <a:spLocks noGrp="1"/>
          </p:cNvSpPr>
          <p:nvPr>
            <p:ph idx="1"/>
          </p:nvPr>
        </p:nvSpPr>
        <p:spPr>
          <a:xfrm>
            <a:off x="4379976" y="5009083"/>
            <a:ext cx="6976872" cy="1345997"/>
          </a:xfrm>
        </p:spPr>
        <p:txBody>
          <a:bodyPr anchor="ctr">
            <a:normAutofit/>
          </a:bodyPr>
          <a:lstStyle/>
          <a:p>
            <a:pPr marL="0" indent="0">
              <a:buNone/>
            </a:pPr>
            <a:r>
              <a:rPr lang="en-US" sz="1700">
                <a:solidFill>
                  <a:schemeClr val="bg1"/>
                </a:solidFill>
              </a:rPr>
              <a:t>Click on Forum. Login to your account. Go to Edit. On the right hand side their will be an option to change password. Here also the password fields are not encrypted therefore we can intercept the request and make changes to the password.</a:t>
            </a:r>
          </a:p>
        </p:txBody>
      </p:sp>
    </p:spTree>
    <p:extLst>
      <p:ext uri="{BB962C8B-B14F-4D97-AF65-F5344CB8AC3E}">
        <p14:creationId xmlns:p14="http://schemas.microsoft.com/office/powerpoint/2010/main" val="2928096246"/>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4D96D946-2C88-48CC-9D8B-ADAF7E605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1">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69A0985-1C36-4541-91F3-05EAB4EE2CBD}"/>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a:t>POC </a:t>
            </a:r>
          </a:p>
        </p:txBody>
      </p:sp>
      <p:sp>
        <p:nvSpPr>
          <p:cNvPr id="3" name="Content Placeholder 2">
            <a:extLst>
              <a:ext uri="{FF2B5EF4-FFF2-40B4-BE49-F238E27FC236}">
                <a16:creationId xmlns:a16="http://schemas.microsoft.com/office/drawing/2014/main" id="{8E2052C7-3EE5-412A-B40E-FCD06A3E1408}"/>
              </a:ext>
            </a:extLst>
          </p:cNvPr>
          <p:cNvSpPr>
            <a:spLocks noGrp="1"/>
          </p:cNvSpPr>
          <p:nvPr>
            <p:ph idx="1"/>
          </p:nvPr>
        </p:nvSpPr>
        <p:spPr>
          <a:xfrm>
            <a:off x="550863" y="1111187"/>
            <a:ext cx="11090274" cy="643253"/>
          </a:xfrm>
        </p:spPr>
        <p:txBody>
          <a:bodyPr vert="horz" wrap="square" lIns="91440" tIns="45720" rIns="91440" bIns="45720" rtlCol="0" anchor="t">
            <a:normAutofit/>
          </a:bodyPr>
          <a:lstStyle/>
          <a:p>
            <a:pPr marL="0" indent="0">
              <a:buNone/>
            </a:pPr>
            <a:r>
              <a:rPr lang="en-US" sz="4000">
                <a:solidFill>
                  <a:schemeClr val="tx1">
                    <a:alpha val="60000"/>
                  </a:schemeClr>
                </a:solidFill>
              </a:rPr>
              <a:t>Request intercepted and password changed.</a:t>
            </a:r>
          </a:p>
        </p:txBody>
      </p:sp>
      <p:pic>
        <p:nvPicPr>
          <p:cNvPr id="5" name="Picture 4" descr="Graphical user interface, text, application, email&#10;&#10;Description automatically generated">
            <a:extLst>
              <a:ext uri="{FF2B5EF4-FFF2-40B4-BE49-F238E27FC236}">
                <a16:creationId xmlns:a16="http://schemas.microsoft.com/office/drawing/2014/main" id="{7B11919E-5A0D-4F32-9E13-DFDCFA2758FB}"/>
              </a:ext>
            </a:extLst>
          </p:cNvPr>
          <p:cNvPicPr>
            <a:picLocks noChangeAspect="1"/>
          </p:cNvPicPr>
          <p:nvPr/>
        </p:nvPicPr>
        <p:blipFill rotWithShape="1">
          <a:blip r:embed="rId2">
            <a:extLst>
              <a:ext uri="{28A0092B-C50C-407E-A947-70E740481C1C}">
                <a14:useLocalDpi xmlns:a14="http://schemas.microsoft.com/office/drawing/2010/main" val="0"/>
              </a:ext>
            </a:extLst>
          </a:blip>
          <a:srcRect r="24270" b="1"/>
          <a:stretch/>
        </p:blipFill>
        <p:spPr>
          <a:xfrm>
            <a:off x="550863" y="2133601"/>
            <a:ext cx="11090274" cy="4173600"/>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327133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C3C-D96B-422C-82C7-A095DF15C2C0}"/>
              </a:ext>
            </a:extLst>
          </p:cNvPr>
          <p:cNvSpPr>
            <a:spLocks noGrp="1"/>
          </p:cNvSpPr>
          <p:nvPr>
            <p:ph type="title"/>
          </p:nvPr>
        </p:nvSpPr>
        <p:spPr/>
        <p:txBody>
          <a:bodyPr/>
          <a:lstStyle/>
          <a:p>
            <a:r>
              <a:rPr lang="en-US" dirty="0"/>
              <a:t>Business Impact – Very High</a:t>
            </a:r>
          </a:p>
        </p:txBody>
      </p:sp>
      <p:sp>
        <p:nvSpPr>
          <p:cNvPr id="3" name="Content Placeholder 2">
            <a:extLst>
              <a:ext uri="{FF2B5EF4-FFF2-40B4-BE49-F238E27FC236}">
                <a16:creationId xmlns:a16="http://schemas.microsoft.com/office/drawing/2014/main" id="{89D10389-2D58-4E16-8971-0D90ABB9EF0D}"/>
              </a:ext>
            </a:extLst>
          </p:cNvPr>
          <p:cNvSpPr>
            <a:spLocks noGrp="1"/>
          </p:cNvSpPr>
          <p:nvPr>
            <p:ph idx="1"/>
          </p:nvPr>
        </p:nvSpPr>
        <p:spPr/>
        <p:txBody>
          <a:bodyPr/>
          <a:lstStyle/>
          <a:p>
            <a:r>
              <a:rPr lang="en-US" dirty="0"/>
              <a:t>Hacker can change the password of any user.</a:t>
            </a:r>
          </a:p>
          <a:p>
            <a:r>
              <a:rPr lang="en-US" dirty="0"/>
              <a:t>Hackers can change orders of the victim’s account.</a:t>
            </a:r>
          </a:p>
          <a:p>
            <a:r>
              <a:rPr lang="en-US" dirty="0"/>
              <a:t>It can make a very bad impact of the web site in front of the users. </a:t>
            </a:r>
          </a:p>
        </p:txBody>
      </p:sp>
    </p:spTree>
    <p:extLst>
      <p:ext uri="{BB962C8B-B14F-4D97-AF65-F5344CB8AC3E}">
        <p14:creationId xmlns:p14="http://schemas.microsoft.com/office/powerpoint/2010/main" val="559986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23C5-0542-45B1-B393-3DD1C8387AE6}"/>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BA8E245A-03B9-43DE-81C8-A34A1A0F5613}"/>
              </a:ext>
            </a:extLst>
          </p:cNvPr>
          <p:cNvSpPr>
            <a:spLocks noGrp="1"/>
          </p:cNvSpPr>
          <p:nvPr>
            <p:ph idx="1"/>
          </p:nvPr>
        </p:nvSpPr>
        <p:spPr/>
        <p:txBody>
          <a:bodyPr/>
          <a:lstStyle/>
          <a:p>
            <a:r>
              <a:rPr lang="en-US" dirty="0"/>
              <a:t>Implement an anti-</a:t>
            </a:r>
            <a:r>
              <a:rPr lang="en-US" dirty="0" err="1"/>
              <a:t>csrf</a:t>
            </a:r>
            <a:r>
              <a:rPr lang="en-US" dirty="0"/>
              <a:t> token.</a:t>
            </a:r>
          </a:p>
          <a:p>
            <a:r>
              <a:rPr lang="en-US" dirty="0"/>
              <a:t>Check the source of the request made.</a:t>
            </a:r>
          </a:p>
          <a:p>
            <a:r>
              <a:rPr lang="en-US" dirty="0"/>
              <a:t>Encrypt the password while sending it as a request.</a:t>
            </a:r>
          </a:p>
          <a:p>
            <a:r>
              <a:rPr lang="en-US" dirty="0"/>
              <a:t>Use two factor confirmation like OTP.</a:t>
            </a:r>
          </a:p>
          <a:p>
            <a:endParaRPr lang="en-US" dirty="0"/>
          </a:p>
          <a:p>
            <a:pPr marL="0" indent="0">
              <a:buNone/>
            </a:pPr>
            <a:r>
              <a:rPr lang="en-US" sz="4400" dirty="0"/>
              <a:t>References </a:t>
            </a:r>
          </a:p>
          <a:p>
            <a:pPr marL="0" indent="0">
              <a:buNone/>
            </a:pPr>
            <a:r>
              <a:rPr lang="en-US" sz="2400" dirty="0"/>
              <a:t>https://owasp.org/www-community/Anti_CRSF_Tokens_ASP-NET</a:t>
            </a:r>
          </a:p>
          <a:p>
            <a:pPr marL="0" indent="0">
              <a:buNone/>
            </a:pPr>
            <a:endParaRPr lang="en-US" dirty="0"/>
          </a:p>
        </p:txBody>
      </p:sp>
    </p:spTree>
    <p:extLst>
      <p:ext uri="{BB962C8B-B14F-4D97-AF65-F5344CB8AC3E}">
        <p14:creationId xmlns:p14="http://schemas.microsoft.com/office/powerpoint/2010/main" val="496976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1F59-FBD7-4DC8-8F36-F440260F14ED}"/>
              </a:ext>
            </a:extLst>
          </p:cNvPr>
          <p:cNvSpPr>
            <a:spLocks noGrp="1"/>
          </p:cNvSpPr>
          <p:nvPr>
            <p:ph type="title"/>
          </p:nvPr>
        </p:nvSpPr>
        <p:spPr/>
        <p:txBody>
          <a:bodyPr/>
          <a:lstStyle/>
          <a:p>
            <a:r>
              <a:rPr lang="en-US" dirty="0"/>
              <a:t>6. Brute Forcing Coupon Code</a:t>
            </a:r>
          </a:p>
        </p:txBody>
      </p:sp>
      <p:graphicFrame>
        <p:nvGraphicFramePr>
          <p:cNvPr id="4" name="Table 4">
            <a:extLst>
              <a:ext uri="{FF2B5EF4-FFF2-40B4-BE49-F238E27FC236}">
                <a16:creationId xmlns:a16="http://schemas.microsoft.com/office/drawing/2014/main" id="{1393B534-DB18-4BCD-BF0C-8607CEE67143}"/>
              </a:ext>
            </a:extLst>
          </p:cNvPr>
          <p:cNvGraphicFramePr>
            <a:graphicFrameLocks noGrp="1"/>
          </p:cNvGraphicFramePr>
          <p:nvPr>
            <p:ph idx="1"/>
            <p:extLst>
              <p:ext uri="{D42A27DB-BD31-4B8C-83A1-F6EECF244321}">
                <p14:modId xmlns:p14="http://schemas.microsoft.com/office/powerpoint/2010/main" val="4093274918"/>
              </p:ext>
            </p:extLst>
          </p:nvPr>
        </p:nvGraphicFramePr>
        <p:xfrm>
          <a:off x="838200" y="1825625"/>
          <a:ext cx="10515600" cy="3923822"/>
        </p:xfrm>
        <a:graphic>
          <a:graphicData uri="http://schemas.openxmlformats.org/drawingml/2006/table">
            <a:tbl>
              <a:tblPr firstRow="1" bandRow="1">
                <a:tableStyleId>{5C22544A-7EE6-4342-B048-85BDC9FD1C3A}</a:tableStyleId>
              </a:tblPr>
              <a:tblGrid>
                <a:gridCol w="2781822">
                  <a:extLst>
                    <a:ext uri="{9D8B030D-6E8A-4147-A177-3AD203B41FA5}">
                      <a16:colId xmlns:a16="http://schemas.microsoft.com/office/drawing/2014/main" val="1484899893"/>
                    </a:ext>
                  </a:extLst>
                </a:gridCol>
                <a:gridCol w="7733778">
                  <a:extLst>
                    <a:ext uri="{9D8B030D-6E8A-4147-A177-3AD203B41FA5}">
                      <a16:colId xmlns:a16="http://schemas.microsoft.com/office/drawing/2014/main" val="2619218229"/>
                    </a:ext>
                  </a:extLst>
                </a:gridCol>
              </a:tblGrid>
              <a:tr h="392382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Brute Forcing Coupon Code</a:t>
                      </a:r>
                    </a:p>
                    <a:p>
                      <a:pPr algn="ctr"/>
                      <a:r>
                        <a:rPr lang="en-US" dirty="0"/>
                        <a:t>(severe)</a:t>
                      </a:r>
                    </a:p>
                  </a:txBody>
                  <a:tcPr>
                    <a:solidFill>
                      <a:srgbClr val="FFC000"/>
                    </a:solidFill>
                  </a:tcPr>
                </a:tc>
                <a:tc>
                  <a:txBody>
                    <a:bodyPr/>
                    <a:lstStyle/>
                    <a:p>
                      <a:r>
                        <a:rPr lang="en-US" dirty="0">
                          <a:solidFill>
                            <a:schemeClr val="tx1"/>
                          </a:solidFill>
                        </a:rPr>
                        <a:t>Below mentioned </a:t>
                      </a:r>
                      <a:r>
                        <a:rPr lang="en-US" dirty="0" err="1">
                          <a:solidFill>
                            <a:schemeClr val="tx1"/>
                          </a:solidFill>
                        </a:rPr>
                        <a:t>url</a:t>
                      </a:r>
                      <a:r>
                        <a:rPr lang="en-US" dirty="0">
                          <a:solidFill>
                            <a:schemeClr val="tx1"/>
                          </a:solidFill>
                        </a:rPr>
                        <a:t> can be attacked using brute force.</a:t>
                      </a:r>
                    </a:p>
                    <a:p>
                      <a:endParaRPr lang="en-US" dirty="0">
                        <a:solidFill>
                          <a:schemeClr val="tx1"/>
                        </a:solidFill>
                      </a:endParaRPr>
                    </a:p>
                    <a:p>
                      <a:r>
                        <a:rPr lang="en-US" dirty="0">
                          <a:solidFill>
                            <a:schemeClr val="tx1"/>
                          </a:solidFill>
                        </a:rPr>
                        <a:t>Affected URL: </a:t>
                      </a:r>
                      <a:r>
                        <a:rPr lang="en-US" dirty="0">
                          <a:solidFill>
                            <a:schemeClr val="tx1"/>
                          </a:solidFill>
                          <a:hlinkClick r:id="rId2"/>
                        </a:rPr>
                        <a:t>http://3.6.93.248/cart/cart.php</a:t>
                      </a:r>
                      <a:endParaRPr lang="en-US" dirty="0">
                        <a:solidFill>
                          <a:schemeClr val="tx1"/>
                        </a:solidFill>
                      </a:endParaRPr>
                    </a:p>
                    <a:p>
                      <a:endParaRPr lang="en-US" dirty="0">
                        <a:solidFill>
                          <a:schemeClr val="tx1"/>
                        </a:solidFill>
                      </a:endParaRPr>
                    </a:p>
                    <a:p>
                      <a:r>
                        <a:rPr lang="en-US" dirty="0">
                          <a:solidFill>
                            <a:schemeClr val="tx1"/>
                          </a:solidFill>
                        </a:rPr>
                        <a:t>Affected Parameter:  Coupon code box </a:t>
                      </a:r>
                    </a:p>
                    <a:p>
                      <a:endParaRPr lang="en-US" dirty="0"/>
                    </a:p>
                  </a:txBody>
                  <a:tcPr>
                    <a:solidFill>
                      <a:schemeClr val="bg2"/>
                    </a:solidFill>
                  </a:tcPr>
                </a:tc>
                <a:extLst>
                  <a:ext uri="{0D108BD9-81ED-4DB2-BD59-A6C34878D82A}">
                    <a16:rowId xmlns:a16="http://schemas.microsoft.com/office/drawing/2014/main" val="4010219304"/>
                  </a:ext>
                </a:extLst>
              </a:tr>
            </a:tbl>
          </a:graphicData>
        </a:graphic>
      </p:graphicFrame>
    </p:spTree>
    <p:extLst>
      <p:ext uri="{BB962C8B-B14F-4D97-AF65-F5344CB8AC3E}">
        <p14:creationId xmlns:p14="http://schemas.microsoft.com/office/powerpoint/2010/main" val="400913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8779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2ECFCE5-4A5A-4FF7-A1B3-DA1347714A12}"/>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Observation</a:t>
            </a:r>
          </a:p>
        </p:txBody>
      </p:sp>
      <p:pic>
        <p:nvPicPr>
          <p:cNvPr id="5" name="Picture 4" descr="Graphical user interface, website&#10;&#10;Description automatically generated">
            <a:extLst>
              <a:ext uri="{FF2B5EF4-FFF2-40B4-BE49-F238E27FC236}">
                <a16:creationId xmlns:a16="http://schemas.microsoft.com/office/drawing/2014/main" id="{CD9B399A-4441-4885-969D-BEAA11B70E46}"/>
              </a:ext>
            </a:extLst>
          </p:cNvPr>
          <p:cNvPicPr>
            <a:picLocks noChangeAspect="1"/>
          </p:cNvPicPr>
          <p:nvPr/>
        </p:nvPicPr>
        <p:blipFill rotWithShape="1">
          <a:blip r:embed="rId2">
            <a:extLst>
              <a:ext uri="{28A0092B-C50C-407E-A947-70E740481C1C}">
                <a14:useLocalDpi xmlns:a14="http://schemas.microsoft.com/office/drawing/2010/main" val="0"/>
              </a:ext>
            </a:extLst>
          </a:blip>
          <a:srcRect r="-1" b="3855"/>
          <a:stretch/>
        </p:blipFill>
        <p:spPr>
          <a:xfrm>
            <a:off x="4044603" y="448056"/>
            <a:ext cx="7680450" cy="3802932"/>
          </a:xfrm>
          <a:prstGeom prst="rect">
            <a:avLst/>
          </a:prstGeom>
        </p:spPr>
      </p:pic>
      <p:sp>
        <p:nvSpPr>
          <p:cNvPr id="12"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28DB47-003A-424B-8B31-31B5F488C2C6}"/>
              </a:ext>
            </a:extLst>
          </p:cNvPr>
          <p:cNvSpPr>
            <a:spLocks noGrp="1"/>
          </p:cNvSpPr>
          <p:nvPr>
            <p:ph idx="1"/>
          </p:nvPr>
        </p:nvSpPr>
        <p:spPr>
          <a:xfrm>
            <a:off x="4379709" y="4642338"/>
            <a:ext cx="7037591" cy="1564310"/>
          </a:xfrm>
        </p:spPr>
        <p:txBody>
          <a:bodyPr anchor="ctr">
            <a:normAutofit/>
          </a:bodyPr>
          <a:lstStyle/>
          <a:p>
            <a:pPr marL="0" indent="0">
              <a:buNone/>
            </a:pPr>
            <a:r>
              <a:rPr lang="en-US" sz="1800" dirty="0"/>
              <a:t>Log into your account and add any product to your cart. Then go to my cart. In the center of the page their will be a box saying “Enter coupon code here”. Here we can brute force the coupon code using the hint below.  </a:t>
            </a:r>
          </a:p>
        </p:txBody>
      </p:sp>
    </p:spTree>
    <p:extLst>
      <p:ext uri="{BB962C8B-B14F-4D97-AF65-F5344CB8AC3E}">
        <p14:creationId xmlns:p14="http://schemas.microsoft.com/office/powerpoint/2010/main" val="798760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2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72E4E"/>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BCBEAFA-BC45-4EB0-BE6C-AA42ED9E89F7}"/>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a:solidFill>
                  <a:srgbClr val="472E4E"/>
                </a:solidFill>
              </a:rPr>
              <a:t>POC </a:t>
            </a:r>
          </a:p>
        </p:txBody>
      </p:sp>
      <p:sp>
        <p:nvSpPr>
          <p:cNvPr id="3" name="Content Placeholder 2">
            <a:extLst>
              <a:ext uri="{FF2B5EF4-FFF2-40B4-BE49-F238E27FC236}">
                <a16:creationId xmlns:a16="http://schemas.microsoft.com/office/drawing/2014/main" id="{82596C91-32F2-4054-B8CD-72ED5079E7E4}"/>
              </a:ext>
            </a:extLst>
          </p:cNvPr>
          <p:cNvSpPr>
            <a:spLocks noGrp="1"/>
          </p:cNvSpPr>
          <p:nvPr>
            <p:ph idx="1"/>
          </p:nvPr>
        </p:nvSpPr>
        <p:spPr>
          <a:xfrm>
            <a:off x="1709530" y="5799489"/>
            <a:ext cx="8767860" cy="440822"/>
          </a:xfrm>
        </p:spPr>
        <p:txBody>
          <a:bodyPr vert="horz" lIns="91440" tIns="45720" rIns="91440" bIns="45720" rtlCol="0">
            <a:normAutofit/>
          </a:bodyPr>
          <a:lstStyle/>
          <a:p>
            <a:pPr marL="0" indent="0" algn="ctr">
              <a:buNone/>
            </a:pPr>
            <a:r>
              <a:rPr lang="en-US" sz="2000">
                <a:solidFill>
                  <a:srgbClr val="472E4E"/>
                </a:solidFill>
              </a:rPr>
              <a:t>Coupons found using brute forcing.</a:t>
            </a:r>
          </a:p>
        </p:txBody>
      </p:sp>
      <p:pic>
        <p:nvPicPr>
          <p:cNvPr id="5" name="Picture 4" descr="A picture containing table&#10;&#10;Description automatically generated">
            <a:extLst>
              <a:ext uri="{FF2B5EF4-FFF2-40B4-BE49-F238E27FC236}">
                <a16:creationId xmlns:a16="http://schemas.microsoft.com/office/drawing/2014/main" id="{D721E8AA-C4CE-47F3-A081-4C7F98753DEB}"/>
              </a:ext>
            </a:extLst>
          </p:cNvPr>
          <p:cNvPicPr>
            <a:picLocks noChangeAspect="1"/>
          </p:cNvPicPr>
          <p:nvPr/>
        </p:nvPicPr>
        <p:blipFill rotWithShape="1">
          <a:blip r:embed="rId2">
            <a:extLst>
              <a:ext uri="{28A0092B-C50C-407E-A947-70E740481C1C}">
                <a14:useLocalDpi xmlns:a14="http://schemas.microsoft.com/office/drawing/2010/main" val="0"/>
              </a:ext>
            </a:extLst>
          </a:blip>
          <a:srcRect t="8868" r="1" b="18860"/>
          <a:stretch/>
        </p:blipFill>
        <p:spPr>
          <a:xfrm>
            <a:off x="243840" y="256540"/>
            <a:ext cx="11704320" cy="3764276"/>
          </a:xfrm>
          <a:prstGeom prst="rect">
            <a:avLst/>
          </a:prstGeom>
        </p:spPr>
      </p:pic>
    </p:spTree>
    <p:extLst>
      <p:ext uri="{BB962C8B-B14F-4D97-AF65-F5344CB8AC3E}">
        <p14:creationId xmlns:p14="http://schemas.microsoft.com/office/powerpoint/2010/main" val="2514969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4847F4-1CAF-4303-9DF7-D5D076BB8BB3}"/>
              </a:ext>
            </a:extLst>
          </p:cNvPr>
          <p:cNvSpPr>
            <a:spLocks noGrp="1"/>
          </p:cNvSpPr>
          <p:nvPr>
            <p:ph type="title"/>
          </p:nvPr>
        </p:nvSpPr>
        <p:spPr>
          <a:xfrm>
            <a:off x="1162498" y="655783"/>
            <a:ext cx="4284418" cy="1448388"/>
          </a:xfrm>
        </p:spPr>
        <p:txBody>
          <a:bodyPr vert="horz" lIns="91440" tIns="45720" rIns="91440" bIns="45720" rtlCol="0" anchor="t">
            <a:normAutofit/>
          </a:bodyPr>
          <a:lstStyle/>
          <a:p>
            <a:r>
              <a:rPr lang="en-US">
                <a:solidFill>
                  <a:schemeClr val="bg1"/>
                </a:solidFill>
              </a:rPr>
              <a:t>POC</a:t>
            </a:r>
          </a:p>
        </p:txBody>
      </p:sp>
      <p:sp>
        <p:nvSpPr>
          <p:cNvPr id="3" name="Content Placeholder 2">
            <a:extLst>
              <a:ext uri="{FF2B5EF4-FFF2-40B4-BE49-F238E27FC236}">
                <a16:creationId xmlns:a16="http://schemas.microsoft.com/office/drawing/2014/main" id="{BFA91F23-63DA-484E-A539-AA02347BFA65}"/>
              </a:ext>
            </a:extLst>
          </p:cNvPr>
          <p:cNvSpPr>
            <a:spLocks noGrp="1"/>
          </p:cNvSpPr>
          <p:nvPr>
            <p:ph idx="1"/>
          </p:nvPr>
        </p:nvSpPr>
        <p:spPr>
          <a:xfrm>
            <a:off x="6746212" y="637763"/>
            <a:ext cx="3960246" cy="1466408"/>
          </a:xfrm>
        </p:spPr>
        <p:txBody>
          <a:bodyPr vert="horz" lIns="91440" tIns="45720" rIns="91440" bIns="45720" rtlCol="0" anchor="t">
            <a:normAutofit/>
          </a:bodyPr>
          <a:lstStyle/>
          <a:p>
            <a:pPr marL="0" indent="0">
              <a:buNone/>
            </a:pPr>
            <a:r>
              <a:rPr lang="en-US" sz="3200"/>
              <a:t>Coupon applied</a:t>
            </a:r>
          </a:p>
        </p:txBody>
      </p:sp>
      <p:sp>
        <p:nvSpPr>
          <p:cNvPr id="14" name="Rectangle 13">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618F4971-EF56-40FD-98BD-22407493C664}"/>
              </a:ext>
            </a:extLst>
          </p:cNvPr>
          <p:cNvPicPr>
            <a:picLocks noChangeAspect="1"/>
          </p:cNvPicPr>
          <p:nvPr/>
        </p:nvPicPr>
        <p:blipFill rotWithShape="1">
          <a:blip r:embed="rId2">
            <a:extLst>
              <a:ext uri="{28A0092B-C50C-407E-A947-70E740481C1C}">
                <a14:useLocalDpi xmlns:a14="http://schemas.microsoft.com/office/drawing/2010/main" val="0"/>
              </a:ext>
            </a:extLst>
          </a:blip>
          <a:srcRect r="-2" b="25701"/>
          <a:stretch/>
        </p:blipFill>
        <p:spPr>
          <a:xfrm>
            <a:off x="1155559" y="2265037"/>
            <a:ext cx="9889790" cy="3949494"/>
          </a:xfrm>
          <a:prstGeom prst="rect">
            <a:avLst/>
          </a:prstGeom>
        </p:spPr>
      </p:pic>
    </p:spTree>
    <p:extLst>
      <p:ext uri="{BB962C8B-B14F-4D97-AF65-F5344CB8AC3E}">
        <p14:creationId xmlns:p14="http://schemas.microsoft.com/office/powerpoint/2010/main" val="99920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81C8-9646-4152-BDE4-18A02010838C}"/>
              </a:ext>
            </a:extLst>
          </p:cNvPr>
          <p:cNvSpPr>
            <a:spLocks noGrp="1"/>
          </p:cNvSpPr>
          <p:nvPr>
            <p:ph type="title"/>
          </p:nvPr>
        </p:nvSpPr>
        <p:spPr/>
        <p:txBody>
          <a:bodyPr/>
          <a:lstStyle/>
          <a:p>
            <a:r>
              <a:rPr lang="en-US" dirty="0"/>
              <a:t>1. SQL Injection</a:t>
            </a:r>
          </a:p>
        </p:txBody>
      </p:sp>
      <p:graphicFrame>
        <p:nvGraphicFramePr>
          <p:cNvPr id="7" name="Table 7">
            <a:extLst>
              <a:ext uri="{FF2B5EF4-FFF2-40B4-BE49-F238E27FC236}">
                <a16:creationId xmlns:a16="http://schemas.microsoft.com/office/drawing/2014/main" id="{C6F3F8C3-DC62-44EF-A7B5-774C9C71084D}"/>
              </a:ext>
            </a:extLst>
          </p:cNvPr>
          <p:cNvGraphicFramePr>
            <a:graphicFrameLocks noGrp="1"/>
          </p:cNvGraphicFramePr>
          <p:nvPr>
            <p:ph idx="1"/>
            <p:extLst>
              <p:ext uri="{D42A27DB-BD31-4B8C-83A1-F6EECF244321}">
                <p14:modId xmlns:p14="http://schemas.microsoft.com/office/powerpoint/2010/main" val="1370028499"/>
              </p:ext>
            </p:extLst>
          </p:nvPr>
        </p:nvGraphicFramePr>
        <p:xfrm>
          <a:off x="838200" y="1825624"/>
          <a:ext cx="10515600" cy="3726090"/>
        </p:xfrm>
        <a:graphic>
          <a:graphicData uri="http://schemas.openxmlformats.org/drawingml/2006/table">
            <a:tbl>
              <a:tblPr firstRow="1" bandRow="1">
                <a:tableStyleId>{5C22544A-7EE6-4342-B048-85BDC9FD1C3A}</a:tableStyleId>
              </a:tblPr>
              <a:tblGrid>
                <a:gridCol w="2963091">
                  <a:extLst>
                    <a:ext uri="{9D8B030D-6E8A-4147-A177-3AD203B41FA5}">
                      <a16:colId xmlns:a16="http://schemas.microsoft.com/office/drawing/2014/main" val="1451404778"/>
                    </a:ext>
                  </a:extLst>
                </a:gridCol>
                <a:gridCol w="7552509">
                  <a:extLst>
                    <a:ext uri="{9D8B030D-6E8A-4147-A177-3AD203B41FA5}">
                      <a16:colId xmlns:a16="http://schemas.microsoft.com/office/drawing/2014/main" val="3223986989"/>
                    </a:ext>
                  </a:extLst>
                </a:gridCol>
              </a:tblGrid>
              <a:tr h="3726090">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SQL INJECTION</a:t>
                      </a:r>
                    </a:p>
                    <a:p>
                      <a:pPr algn="ctr"/>
                      <a:r>
                        <a:rPr lang="en-US" dirty="0"/>
                        <a:t>(CRITICAL)</a:t>
                      </a:r>
                    </a:p>
                  </a:txBody>
                  <a:tcPr>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dk1"/>
                          </a:solidFill>
                          <a:latin typeface="+mn-lt"/>
                          <a:ea typeface="Calibri"/>
                          <a:cs typeface="Calibri"/>
                          <a:sym typeface="Calibri"/>
                        </a:rPr>
                        <a:t>Below mentioned URL in the </a:t>
                      </a:r>
                      <a:r>
                        <a:rPr lang="en-US" sz="1800" b="1" dirty="0">
                          <a:solidFill>
                            <a:schemeClr val="dk1"/>
                          </a:solidFill>
                          <a:latin typeface="+mn-lt"/>
                          <a:ea typeface="Calibri"/>
                          <a:cs typeface="Calibri"/>
                          <a:sym typeface="Calibri"/>
                        </a:rPr>
                        <a:t>Hogwarts House Details module </a:t>
                      </a:r>
                      <a:r>
                        <a:rPr lang="en-US" sz="1800" dirty="0">
                          <a:solidFill>
                            <a:schemeClr val="dk1"/>
                          </a:solidFill>
                          <a:latin typeface="+mn-lt"/>
                          <a:ea typeface="Calibri"/>
                          <a:cs typeface="Calibri"/>
                          <a:sym typeface="Calibri"/>
                        </a:rPr>
                        <a:t>is vulnerable to SQL injection attack</a:t>
                      </a:r>
                    </a:p>
                    <a:p>
                      <a:endParaRPr lang="en-US" dirty="0"/>
                    </a:p>
                    <a:p>
                      <a:r>
                        <a:rPr lang="en-US" dirty="0">
                          <a:solidFill>
                            <a:schemeClr val="tx1"/>
                          </a:solidFill>
                        </a:rPr>
                        <a:t>URL - </a:t>
                      </a:r>
                      <a:r>
                        <a:rPr lang="en-US" dirty="0">
                          <a:solidFill>
                            <a:schemeClr val="tx1"/>
                          </a:solidFill>
                          <a:hlinkClick r:id="rId2"/>
                        </a:rPr>
                        <a:t>http://15.206.27.254/products.php?cat=1</a:t>
                      </a:r>
                      <a:endParaRPr lang="en-US" dirty="0">
                        <a:solidFill>
                          <a:schemeClr val="tx1"/>
                        </a:solidFill>
                      </a:endParaRPr>
                    </a:p>
                    <a:p>
                      <a:endParaRPr lang="en-US" dirty="0">
                        <a:solidFill>
                          <a:schemeClr val="tx1"/>
                        </a:solidFill>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mn-lt"/>
                          <a:ea typeface="Calibri"/>
                          <a:cs typeface="Calibri"/>
                          <a:sym typeface="Calibri"/>
                        </a:rPr>
                        <a:t>Affected Parameters :</a:t>
                      </a:r>
                      <a:endParaRPr lang="en-US" sz="1800" b="0" dirty="0">
                        <a:solidFill>
                          <a:schemeClr val="dk1"/>
                        </a:solidFill>
                        <a:latin typeface="+mn-lt"/>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mn-lt"/>
                          <a:ea typeface="Calibri"/>
                          <a:cs typeface="Calibri"/>
                          <a:sym typeface="Calibri"/>
                        </a:rPr>
                        <a:t>Category (GET parameter)</a:t>
                      </a:r>
                    </a:p>
                    <a:p>
                      <a:pPr marL="0" marR="0" lvl="0" indent="0" algn="l" rtl="0">
                        <a:spcBef>
                          <a:spcPts val="0"/>
                        </a:spcBef>
                        <a:spcAft>
                          <a:spcPts val="0"/>
                        </a:spcAft>
                        <a:buClr>
                          <a:schemeClr val="dk1"/>
                        </a:buClr>
                        <a:buSzPts val="1300"/>
                        <a:buFont typeface="Arial"/>
                        <a:buNone/>
                      </a:pPr>
                      <a:endParaRPr lang="en-US" sz="1800" b="0" dirty="0">
                        <a:solidFill>
                          <a:schemeClr val="dk1"/>
                        </a:solidFill>
                        <a:latin typeface="+mn-lt"/>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mn-lt"/>
                          <a:ea typeface="Calibri"/>
                          <a:cs typeface="Calibri"/>
                          <a:sym typeface="Calibri"/>
                        </a:rPr>
                        <a:t>Payload:</a:t>
                      </a:r>
                      <a:endParaRPr lang="en-US" dirty="0"/>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mn-lt"/>
                          <a:ea typeface="Calibri"/>
                          <a:cs typeface="Calibri"/>
                          <a:sym typeface="Calibri"/>
                        </a:rPr>
                        <a:t>Cat=1’</a:t>
                      </a:r>
                    </a:p>
                    <a:p>
                      <a:pPr marL="0" marR="0" lvl="0" indent="0" algn="l" rtl="0">
                        <a:spcBef>
                          <a:spcPts val="0"/>
                        </a:spcBef>
                        <a:spcAft>
                          <a:spcPts val="0"/>
                        </a:spcAft>
                        <a:buClr>
                          <a:schemeClr val="dk1"/>
                        </a:buClr>
                        <a:buSzPts val="1300"/>
                        <a:buFont typeface="Arial"/>
                        <a:buNone/>
                      </a:pPr>
                      <a:endParaRPr lang="en-US" dirty="0"/>
                    </a:p>
                    <a:p>
                      <a:endParaRPr lang="en-US" dirty="0">
                        <a:solidFill>
                          <a:schemeClr val="tx1"/>
                        </a:solidFill>
                      </a:endParaRPr>
                    </a:p>
                  </a:txBody>
                  <a:tcPr>
                    <a:solidFill>
                      <a:schemeClr val="bg2"/>
                    </a:solidFill>
                  </a:tcPr>
                </a:tc>
                <a:extLst>
                  <a:ext uri="{0D108BD9-81ED-4DB2-BD59-A6C34878D82A}">
                    <a16:rowId xmlns:a16="http://schemas.microsoft.com/office/drawing/2014/main" val="112166823"/>
                  </a:ext>
                </a:extLst>
              </a:tr>
            </a:tbl>
          </a:graphicData>
        </a:graphic>
      </p:graphicFrame>
    </p:spTree>
    <p:extLst>
      <p:ext uri="{BB962C8B-B14F-4D97-AF65-F5344CB8AC3E}">
        <p14:creationId xmlns:p14="http://schemas.microsoft.com/office/powerpoint/2010/main" val="3433522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C2AF-00DB-4B7B-80D3-6DF52C7E9A69}"/>
              </a:ext>
            </a:extLst>
          </p:cNvPr>
          <p:cNvSpPr>
            <a:spLocks noGrp="1"/>
          </p:cNvSpPr>
          <p:nvPr>
            <p:ph type="title"/>
          </p:nvPr>
        </p:nvSpPr>
        <p:spPr>
          <a:xfrm>
            <a:off x="0" y="-97523"/>
            <a:ext cx="10515600" cy="1325563"/>
          </a:xfrm>
        </p:spPr>
        <p:txBody>
          <a:bodyPr/>
          <a:lstStyle/>
          <a:p>
            <a:r>
              <a:rPr lang="en-US" dirty="0"/>
              <a:t>Business Impact - High</a:t>
            </a:r>
          </a:p>
        </p:txBody>
      </p:sp>
      <p:sp>
        <p:nvSpPr>
          <p:cNvPr id="3" name="Content Placeholder 2">
            <a:extLst>
              <a:ext uri="{FF2B5EF4-FFF2-40B4-BE49-F238E27FC236}">
                <a16:creationId xmlns:a16="http://schemas.microsoft.com/office/drawing/2014/main" id="{CFF15188-A7CB-4F4D-BF1F-131236D55EED}"/>
              </a:ext>
            </a:extLst>
          </p:cNvPr>
          <p:cNvSpPr>
            <a:spLocks noGrp="1"/>
          </p:cNvSpPr>
          <p:nvPr>
            <p:ph idx="1"/>
          </p:nvPr>
        </p:nvSpPr>
        <p:spPr>
          <a:xfrm>
            <a:off x="0" y="880683"/>
            <a:ext cx="10515600" cy="1130517"/>
          </a:xfrm>
        </p:spPr>
        <p:txBody>
          <a:bodyPr/>
          <a:lstStyle/>
          <a:p>
            <a:pPr marL="0" indent="0">
              <a:buNone/>
            </a:pPr>
            <a:r>
              <a:rPr lang="en-US" dirty="0"/>
              <a:t>Using this vulnerability malicious hackers can cause high financial loss to the company.</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Title 1">
            <a:extLst>
              <a:ext uri="{FF2B5EF4-FFF2-40B4-BE49-F238E27FC236}">
                <a16:creationId xmlns:a16="http://schemas.microsoft.com/office/drawing/2014/main" id="{CC586E6D-3F35-4B54-AD4E-688D56E32236}"/>
              </a:ext>
            </a:extLst>
          </p:cNvPr>
          <p:cNvSpPr txBox="1">
            <a:spLocks/>
          </p:cNvSpPr>
          <p:nvPr/>
        </p:nvSpPr>
        <p:spPr>
          <a:xfrm>
            <a:off x="0" y="1663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Recommendations</a:t>
            </a:r>
          </a:p>
        </p:txBody>
      </p:sp>
      <p:sp>
        <p:nvSpPr>
          <p:cNvPr id="5" name="Content Placeholder 2">
            <a:extLst>
              <a:ext uri="{FF2B5EF4-FFF2-40B4-BE49-F238E27FC236}">
                <a16:creationId xmlns:a16="http://schemas.microsoft.com/office/drawing/2014/main" id="{7462CDDF-4D88-4187-9014-86D4531D0D43}"/>
              </a:ext>
            </a:extLst>
          </p:cNvPr>
          <p:cNvSpPr txBox="1">
            <a:spLocks/>
          </p:cNvSpPr>
          <p:nvPr/>
        </p:nvSpPr>
        <p:spPr>
          <a:xfrm>
            <a:off x="0" y="2739465"/>
            <a:ext cx="10515600" cy="1130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Remove the hint below the coupon box.</a:t>
            </a:r>
          </a:p>
          <a:p>
            <a:r>
              <a:rPr lang="en-US" dirty="0"/>
              <a:t>Apply rate limiting filters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6" name="Content Placeholder 2">
            <a:extLst>
              <a:ext uri="{FF2B5EF4-FFF2-40B4-BE49-F238E27FC236}">
                <a16:creationId xmlns:a16="http://schemas.microsoft.com/office/drawing/2014/main" id="{C9CA1EE8-1B76-453F-A175-838BECFF559D}"/>
              </a:ext>
            </a:extLst>
          </p:cNvPr>
          <p:cNvSpPr txBox="1">
            <a:spLocks/>
          </p:cNvSpPr>
          <p:nvPr/>
        </p:nvSpPr>
        <p:spPr>
          <a:xfrm>
            <a:off x="0" y="4640304"/>
            <a:ext cx="10515600" cy="1130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8" name="Title 1">
            <a:extLst>
              <a:ext uri="{FF2B5EF4-FFF2-40B4-BE49-F238E27FC236}">
                <a16:creationId xmlns:a16="http://schemas.microsoft.com/office/drawing/2014/main" id="{A60F36ED-E8FB-4507-A7F4-26B478AEDC67}"/>
              </a:ext>
            </a:extLst>
          </p:cNvPr>
          <p:cNvSpPr txBox="1">
            <a:spLocks/>
          </p:cNvSpPr>
          <p:nvPr/>
        </p:nvSpPr>
        <p:spPr>
          <a:xfrm>
            <a:off x="0" y="36149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2705399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D62A6-C58A-4FBE-83E8-3E98DE1B4168}"/>
              </a:ext>
            </a:extLst>
          </p:cNvPr>
          <p:cNvSpPr>
            <a:spLocks noGrp="1"/>
          </p:cNvSpPr>
          <p:nvPr>
            <p:ph type="title"/>
          </p:nvPr>
        </p:nvSpPr>
        <p:spPr/>
        <p:txBody>
          <a:bodyPr/>
          <a:lstStyle/>
          <a:p>
            <a:r>
              <a:rPr lang="en-US" dirty="0"/>
              <a:t>7. Reflected cross-site-scripting (XSS)</a:t>
            </a:r>
          </a:p>
        </p:txBody>
      </p:sp>
      <p:graphicFrame>
        <p:nvGraphicFramePr>
          <p:cNvPr id="4" name="Table 4">
            <a:extLst>
              <a:ext uri="{FF2B5EF4-FFF2-40B4-BE49-F238E27FC236}">
                <a16:creationId xmlns:a16="http://schemas.microsoft.com/office/drawing/2014/main" id="{BEE19D3F-4658-422E-ABCB-7A1805AA9C5E}"/>
              </a:ext>
            </a:extLst>
          </p:cNvPr>
          <p:cNvGraphicFramePr>
            <a:graphicFrameLocks noGrp="1"/>
          </p:cNvGraphicFramePr>
          <p:nvPr>
            <p:ph idx="1"/>
            <p:extLst>
              <p:ext uri="{D42A27DB-BD31-4B8C-83A1-F6EECF244321}">
                <p14:modId xmlns:p14="http://schemas.microsoft.com/office/powerpoint/2010/main" val="3532644752"/>
              </p:ext>
            </p:extLst>
          </p:nvPr>
        </p:nvGraphicFramePr>
        <p:xfrm>
          <a:off x="838200" y="1825624"/>
          <a:ext cx="10515600" cy="5303520"/>
        </p:xfrm>
        <a:graphic>
          <a:graphicData uri="http://schemas.openxmlformats.org/drawingml/2006/table">
            <a:tbl>
              <a:tblPr firstRow="1" bandRow="1">
                <a:tableStyleId>{5C22544A-7EE6-4342-B048-85BDC9FD1C3A}</a:tableStyleId>
              </a:tblPr>
              <a:tblGrid>
                <a:gridCol w="3007290">
                  <a:extLst>
                    <a:ext uri="{9D8B030D-6E8A-4147-A177-3AD203B41FA5}">
                      <a16:colId xmlns:a16="http://schemas.microsoft.com/office/drawing/2014/main" val="3274458627"/>
                    </a:ext>
                  </a:extLst>
                </a:gridCol>
                <a:gridCol w="7508310">
                  <a:extLst>
                    <a:ext uri="{9D8B030D-6E8A-4147-A177-3AD203B41FA5}">
                      <a16:colId xmlns:a16="http://schemas.microsoft.com/office/drawing/2014/main" val="1196999062"/>
                    </a:ext>
                  </a:extLst>
                </a:gridCol>
              </a:tblGrid>
              <a:tr h="4174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Reflected cross-site-scripting (XSS)</a:t>
                      </a:r>
                    </a:p>
                    <a:p>
                      <a:pPr algn="ctr"/>
                      <a:endParaRPr lang="en-US" dirty="0"/>
                    </a:p>
                    <a:p>
                      <a:pPr algn="ctr"/>
                      <a:r>
                        <a:rPr lang="en-US" dirty="0"/>
                        <a:t>(Severe)</a:t>
                      </a:r>
                    </a:p>
                  </a:txBody>
                  <a:tcPr>
                    <a:solidFill>
                      <a:schemeClr val="accent4"/>
                    </a:solidFill>
                  </a:tcPr>
                </a:tc>
                <a:tc>
                  <a:txBody>
                    <a:bodyPr/>
                    <a:lstStyle/>
                    <a:p>
                      <a:r>
                        <a:rPr lang="en-US" dirty="0">
                          <a:solidFill>
                            <a:schemeClr val="tx1"/>
                          </a:solidFill>
                        </a:rPr>
                        <a:t>Below mentioned </a:t>
                      </a:r>
                      <a:r>
                        <a:rPr lang="en-US" dirty="0" err="1">
                          <a:solidFill>
                            <a:schemeClr val="tx1"/>
                          </a:solidFill>
                        </a:rPr>
                        <a:t>url</a:t>
                      </a:r>
                      <a:r>
                        <a:rPr lang="en-US" dirty="0">
                          <a:solidFill>
                            <a:schemeClr val="tx1"/>
                          </a:solidFill>
                        </a:rPr>
                        <a:t> are affected by XSS.</a:t>
                      </a:r>
                    </a:p>
                    <a:p>
                      <a:endParaRPr lang="en-US" dirty="0">
                        <a:solidFill>
                          <a:schemeClr val="tx1"/>
                        </a:solidFill>
                      </a:endParaRPr>
                    </a:p>
                    <a:p>
                      <a:r>
                        <a:rPr lang="en-US" dirty="0">
                          <a:solidFill>
                            <a:schemeClr val="tx1"/>
                          </a:solidFill>
                        </a:rPr>
                        <a:t>Affected URL: </a:t>
                      </a:r>
                      <a:r>
                        <a:rPr lang="en-US" dirty="0">
                          <a:solidFill>
                            <a:schemeClr val="tx1"/>
                          </a:solidFill>
                          <a:hlinkClick r:id="rId2"/>
                        </a:rPr>
                        <a:t>http://13.233.124.222/products/details.php?p_id=2</a:t>
                      </a:r>
                      <a:endParaRPr lang="en-US" dirty="0">
                        <a:solidFill>
                          <a:schemeClr val="tx1"/>
                        </a:solidFill>
                      </a:endParaRPr>
                    </a:p>
                    <a:p>
                      <a:endParaRPr lang="en-US" dirty="0">
                        <a:solidFill>
                          <a:schemeClr val="tx1"/>
                        </a:solidFill>
                      </a:endParaRPr>
                    </a:p>
                    <a:p>
                      <a:r>
                        <a:rPr lang="en-US" dirty="0">
                          <a:solidFill>
                            <a:schemeClr val="tx1"/>
                          </a:solidFill>
                        </a:rPr>
                        <a:t>Affected Parameter:  </a:t>
                      </a:r>
                      <a:r>
                        <a:rPr lang="en-US" dirty="0" err="1">
                          <a:solidFill>
                            <a:schemeClr val="tx1"/>
                          </a:solidFill>
                        </a:rPr>
                        <a:t>Url</a:t>
                      </a:r>
                      <a:r>
                        <a:rPr lang="en-US" dirty="0">
                          <a:solidFill>
                            <a:schemeClr val="tx1"/>
                          </a:solidFill>
                        </a:rPr>
                        <a:t> box (any thing after </a:t>
                      </a:r>
                      <a:r>
                        <a:rPr lang="en-US" dirty="0" err="1">
                          <a:solidFill>
                            <a:schemeClr val="tx1"/>
                          </a:solidFill>
                        </a:rPr>
                        <a:t>p_id</a:t>
                      </a:r>
                      <a:r>
                        <a:rPr lang="en-US" dirty="0">
                          <a:solidFill>
                            <a:schemeClr val="tx1"/>
                          </a:solidFill>
                        </a:rPr>
                        <a:t>)</a:t>
                      </a:r>
                    </a:p>
                    <a:p>
                      <a:pPr marL="0" indent="0">
                        <a:buFont typeface="Arial" panose="020B0604020202020204" pitchFamily="34" charset="0"/>
                        <a:buNone/>
                      </a:pPr>
                      <a:r>
                        <a:rPr lang="en-US" dirty="0">
                          <a:solidFill>
                            <a:schemeClr val="tx1"/>
                          </a:solidFill>
                        </a:rPr>
                        <a:t> </a:t>
                      </a:r>
                    </a:p>
                    <a:p>
                      <a:r>
                        <a:rPr lang="en-US" dirty="0">
                          <a:solidFill>
                            <a:schemeClr val="tx1"/>
                          </a:solidFill>
                        </a:rPr>
                        <a:t>Payload: &lt;script&gt;alert(1)&lt;/script&gt; </a:t>
                      </a:r>
                    </a:p>
                    <a:p>
                      <a:endParaRPr lang="en-US" dirty="0">
                        <a:solidFill>
                          <a:schemeClr val="tx1"/>
                        </a:solidFill>
                      </a:endParaRP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Affected URL: </a:t>
                      </a:r>
                      <a:r>
                        <a:rPr lang="en-US" dirty="0">
                          <a:solidFill>
                            <a:schemeClr val="tx1"/>
                          </a:solidFill>
                          <a:hlinkClick r:id="rId2"/>
                        </a:rPr>
                        <a:t>http://13.233.124.222/products/details.php?p_id=2</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r>
                        <a:rPr lang="en-US" dirty="0">
                          <a:solidFill>
                            <a:schemeClr val="tx1"/>
                          </a:solidFill>
                        </a:rPr>
                        <a:t>Affected Parameter: comment box</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Payload: &lt;script&gt;alert(1)&lt;/script&gt;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solidFill>
                          <a:schemeClr val="tx1"/>
                        </a:solidFill>
                      </a:endParaRPr>
                    </a:p>
                  </a:txBody>
                  <a:tcPr>
                    <a:solidFill>
                      <a:schemeClr val="bg2"/>
                    </a:solidFill>
                  </a:tcPr>
                </a:tc>
                <a:extLst>
                  <a:ext uri="{0D108BD9-81ED-4DB2-BD59-A6C34878D82A}">
                    <a16:rowId xmlns:a16="http://schemas.microsoft.com/office/drawing/2014/main" val="1381666223"/>
                  </a:ext>
                </a:extLst>
              </a:tr>
            </a:tbl>
          </a:graphicData>
        </a:graphic>
      </p:graphicFrame>
      <p:cxnSp>
        <p:nvCxnSpPr>
          <p:cNvPr id="10" name="Straight Connector 9">
            <a:extLst>
              <a:ext uri="{FF2B5EF4-FFF2-40B4-BE49-F238E27FC236}">
                <a16:creationId xmlns:a16="http://schemas.microsoft.com/office/drawing/2014/main" id="{450624CF-D7CC-4F7D-9268-9146C2FA7A5C}"/>
              </a:ext>
            </a:extLst>
          </p:cNvPr>
          <p:cNvCxnSpPr/>
          <p:nvPr/>
        </p:nvCxnSpPr>
        <p:spPr>
          <a:xfrm>
            <a:off x="3820438" y="4033381"/>
            <a:ext cx="75333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350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025A-9595-439D-AF03-1335AFFB7DB9}"/>
              </a:ext>
            </a:extLst>
          </p:cNvPr>
          <p:cNvSpPr>
            <a:spLocks noGrp="1"/>
          </p:cNvSpPr>
          <p:nvPr>
            <p:ph type="title"/>
          </p:nvPr>
        </p:nvSpPr>
        <p:spPr/>
        <p:txBody>
          <a:bodyPr/>
          <a:lstStyle/>
          <a:p>
            <a:r>
              <a:rPr lang="en-US" dirty="0"/>
              <a:t>Reflected cross-site-scripting (XSS)</a:t>
            </a:r>
          </a:p>
        </p:txBody>
      </p:sp>
      <p:graphicFrame>
        <p:nvGraphicFramePr>
          <p:cNvPr id="4" name="Table 4">
            <a:extLst>
              <a:ext uri="{FF2B5EF4-FFF2-40B4-BE49-F238E27FC236}">
                <a16:creationId xmlns:a16="http://schemas.microsoft.com/office/drawing/2014/main" id="{D64DA57D-0096-4776-9325-AB646B6BFBAA}"/>
              </a:ext>
            </a:extLst>
          </p:cNvPr>
          <p:cNvGraphicFramePr>
            <a:graphicFrameLocks noGrp="1"/>
          </p:cNvGraphicFramePr>
          <p:nvPr>
            <p:ph idx="1"/>
            <p:extLst>
              <p:ext uri="{D42A27DB-BD31-4B8C-83A1-F6EECF244321}">
                <p14:modId xmlns:p14="http://schemas.microsoft.com/office/powerpoint/2010/main" val="2855638948"/>
              </p:ext>
            </p:extLst>
          </p:nvPr>
        </p:nvGraphicFramePr>
        <p:xfrm>
          <a:off x="838200" y="1825624"/>
          <a:ext cx="10515600" cy="3931920"/>
        </p:xfrm>
        <a:graphic>
          <a:graphicData uri="http://schemas.openxmlformats.org/drawingml/2006/table">
            <a:tbl>
              <a:tblPr firstRow="1" bandRow="1">
                <a:tableStyleId>{5C22544A-7EE6-4342-B048-85BDC9FD1C3A}</a:tableStyleId>
              </a:tblPr>
              <a:tblGrid>
                <a:gridCol w="3145077">
                  <a:extLst>
                    <a:ext uri="{9D8B030D-6E8A-4147-A177-3AD203B41FA5}">
                      <a16:colId xmlns:a16="http://schemas.microsoft.com/office/drawing/2014/main" val="1777340469"/>
                    </a:ext>
                  </a:extLst>
                </a:gridCol>
                <a:gridCol w="7370523">
                  <a:extLst>
                    <a:ext uri="{9D8B030D-6E8A-4147-A177-3AD203B41FA5}">
                      <a16:colId xmlns:a16="http://schemas.microsoft.com/office/drawing/2014/main" val="2005700396"/>
                    </a:ext>
                  </a:extLst>
                </a:gridCol>
              </a:tblGrid>
              <a:tr h="3723405">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Reflected cross-site-scripting (XSS)</a:t>
                      </a:r>
                    </a:p>
                    <a:p>
                      <a:pPr algn="ctr"/>
                      <a:endParaRPr lang="en-US" dirty="0"/>
                    </a:p>
                    <a:p>
                      <a:pPr algn="ctr"/>
                      <a:r>
                        <a:rPr lang="en-US" dirty="0"/>
                        <a:t>(Severe)</a:t>
                      </a:r>
                    </a:p>
                    <a:p>
                      <a:endParaRPr lang="en-US"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Affected URL: </a:t>
                      </a:r>
                      <a:r>
                        <a:rPr lang="en-US" dirty="0">
                          <a:solidFill>
                            <a:schemeClr val="tx1"/>
                          </a:solidFill>
                          <a:hlinkClick r:id="rId2"/>
                        </a:rPr>
                        <a:t>http://13.233.124.222/products/details.php?p_id=2</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r>
                        <a:rPr lang="en-US" dirty="0">
                          <a:solidFill>
                            <a:schemeClr val="tx1"/>
                          </a:solidFill>
                        </a:rPr>
                        <a:t>Affected Parameter: Search Box</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Payload: &lt;script&gt;alert(1)&lt;/script&gt;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Affected URL: </a:t>
                      </a:r>
                      <a:r>
                        <a:rPr lang="en-US" dirty="0">
                          <a:solidFill>
                            <a:schemeClr val="tx1"/>
                          </a:solidFill>
                          <a:hlinkClick r:id="rId3"/>
                        </a:rPr>
                        <a:t>http://3.6.93.248/profile/16/edit/</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r>
                        <a:rPr lang="en-US" dirty="0">
                          <a:solidFill>
                            <a:schemeClr val="tx1"/>
                          </a:solidFill>
                        </a:rPr>
                        <a:t>Affected Parameter: Address (POST Parameter)</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Payload: &lt;script&gt;alert(‘1’)&lt;/script&gt;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a:txBody>
                  <a:tcPr>
                    <a:solidFill>
                      <a:schemeClr val="bg2"/>
                    </a:solidFill>
                  </a:tcPr>
                </a:tc>
                <a:extLst>
                  <a:ext uri="{0D108BD9-81ED-4DB2-BD59-A6C34878D82A}">
                    <a16:rowId xmlns:a16="http://schemas.microsoft.com/office/drawing/2014/main" val="4038700143"/>
                  </a:ext>
                </a:extLst>
              </a:tr>
            </a:tbl>
          </a:graphicData>
        </a:graphic>
      </p:graphicFrame>
      <p:cxnSp>
        <p:nvCxnSpPr>
          <p:cNvPr id="6" name="Straight Connector 5">
            <a:extLst>
              <a:ext uri="{FF2B5EF4-FFF2-40B4-BE49-F238E27FC236}">
                <a16:creationId xmlns:a16="http://schemas.microsoft.com/office/drawing/2014/main" id="{E138F062-447D-42C2-8E7D-4126D8E464D6}"/>
              </a:ext>
            </a:extLst>
          </p:cNvPr>
          <p:cNvCxnSpPr/>
          <p:nvPr/>
        </p:nvCxnSpPr>
        <p:spPr>
          <a:xfrm>
            <a:off x="3970751" y="3429000"/>
            <a:ext cx="738304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6250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10;&#10;Description automatically generated">
            <a:extLst>
              <a:ext uri="{FF2B5EF4-FFF2-40B4-BE49-F238E27FC236}">
                <a16:creationId xmlns:a16="http://schemas.microsoft.com/office/drawing/2014/main" id="{938FB020-54B8-4DF4-95C5-82E343AE4B54}"/>
              </a:ext>
            </a:extLst>
          </p:cNvPr>
          <p:cNvPicPr>
            <a:picLocks noChangeAspect="1"/>
          </p:cNvPicPr>
          <p:nvPr/>
        </p:nvPicPr>
        <p:blipFill rotWithShape="1">
          <a:blip r:embed="rId2">
            <a:extLst>
              <a:ext uri="{28A0092B-C50C-407E-A947-70E740481C1C}">
                <a14:useLocalDpi xmlns:a14="http://schemas.microsoft.com/office/drawing/2010/main" val="0"/>
              </a:ext>
            </a:extLst>
          </a:blip>
          <a:srcRect r="-1" b="5663"/>
          <a:stretch/>
        </p:blipFill>
        <p:spPr>
          <a:xfrm>
            <a:off x="320040" y="320040"/>
            <a:ext cx="11548872" cy="4303462"/>
          </a:xfrm>
          <a:prstGeom prst="rect">
            <a:avLst/>
          </a:prstGeom>
        </p:spPr>
      </p:pic>
      <p:sp>
        <p:nvSpPr>
          <p:cNvPr id="14" name="Rectangle 1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ED3B8C-D25D-4B70-971E-579DA9C24334}"/>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rPr>
              <a:t>Observations</a:t>
            </a:r>
          </a:p>
        </p:txBody>
      </p:sp>
      <p:cxnSp>
        <p:nvCxnSpPr>
          <p:cNvPr id="16" name="Straight Connector 1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C88DC1-6F84-4346-8EB1-D3CC79DEE649}"/>
              </a:ext>
            </a:extLst>
          </p:cNvPr>
          <p:cNvSpPr>
            <a:spLocks noGrp="1"/>
          </p:cNvSpPr>
          <p:nvPr>
            <p:ph idx="1"/>
          </p:nvPr>
        </p:nvSpPr>
        <p:spPr>
          <a:xfrm>
            <a:off x="4379976" y="5009083"/>
            <a:ext cx="6976872" cy="1345997"/>
          </a:xfrm>
        </p:spPr>
        <p:txBody>
          <a:bodyPr anchor="ctr">
            <a:normAutofit/>
          </a:bodyPr>
          <a:lstStyle/>
          <a:p>
            <a:pPr marL="0" indent="0">
              <a:buNone/>
            </a:pPr>
            <a:r>
              <a:rPr lang="en-US" sz="1700" dirty="0">
                <a:solidFill>
                  <a:schemeClr val="bg1"/>
                </a:solidFill>
              </a:rPr>
              <a:t>Go to the main page and click on shop now. You will be redirected to products page. Here on top left corner there is a search box which is vulnerable to </a:t>
            </a:r>
            <a:r>
              <a:rPr lang="en-US" sz="1700" dirty="0" err="1">
                <a:solidFill>
                  <a:schemeClr val="bg1"/>
                </a:solidFill>
              </a:rPr>
              <a:t>xss</a:t>
            </a:r>
            <a:r>
              <a:rPr lang="en-US" sz="1700" dirty="0">
                <a:solidFill>
                  <a:schemeClr val="bg1"/>
                </a:solidFill>
              </a:rPr>
              <a:t>. Type the following payload in it and press enter : </a:t>
            </a:r>
          </a:p>
          <a:p>
            <a:pPr marL="0" indent="0">
              <a:buNone/>
            </a:pPr>
            <a:r>
              <a:rPr lang="en-US" sz="1700" dirty="0">
                <a:solidFill>
                  <a:schemeClr val="bg1"/>
                </a:solidFill>
              </a:rPr>
              <a:t>ba7th’&gt; &lt;script&gt;alert(1)&lt;/script&gt;bdap47</a:t>
            </a:r>
          </a:p>
          <a:p>
            <a:pPr marL="0" indent="0">
              <a:buNone/>
            </a:pPr>
            <a:endParaRPr lang="en-US" sz="1700" dirty="0">
              <a:solidFill>
                <a:schemeClr val="bg1"/>
              </a:solidFill>
            </a:endParaRPr>
          </a:p>
        </p:txBody>
      </p:sp>
    </p:spTree>
    <p:extLst>
      <p:ext uri="{BB962C8B-B14F-4D97-AF65-F5344CB8AC3E}">
        <p14:creationId xmlns:p14="http://schemas.microsoft.com/office/powerpoint/2010/main" val="4170511307"/>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2C21-E44B-4D42-A8A0-3FBBDD16DDDC}"/>
              </a:ext>
            </a:extLst>
          </p:cNvPr>
          <p:cNvSpPr>
            <a:spLocks noGrp="1"/>
          </p:cNvSpPr>
          <p:nvPr>
            <p:ph type="title"/>
          </p:nvPr>
        </p:nvSpPr>
        <p:spPr/>
        <p:txBody>
          <a:bodyPr/>
          <a:lstStyle/>
          <a:p>
            <a:r>
              <a:rPr lang="en-US"/>
              <a:t>Observations </a:t>
            </a:r>
            <a:endParaRPr lang="en-US" dirty="0"/>
          </a:p>
        </p:txBody>
      </p:sp>
      <p:sp>
        <p:nvSpPr>
          <p:cNvPr id="3" name="Content Placeholder 2">
            <a:extLst>
              <a:ext uri="{FF2B5EF4-FFF2-40B4-BE49-F238E27FC236}">
                <a16:creationId xmlns:a16="http://schemas.microsoft.com/office/drawing/2014/main" id="{C2FF0FBA-1A8C-45B6-8B99-3240FA1B5FC8}"/>
              </a:ext>
            </a:extLst>
          </p:cNvPr>
          <p:cNvSpPr>
            <a:spLocks noGrp="1"/>
          </p:cNvSpPr>
          <p:nvPr>
            <p:ph idx="1"/>
          </p:nvPr>
        </p:nvSpPr>
        <p:spPr/>
        <p:txBody>
          <a:bodyPr/>
          <a:lstStyle/>
          <a:p>
            <a:pPr marL="0" indent="0">
              <a:buNone/>
            </a:pPr>
            <a:r>
              <a:rPr lang="en-US" dirty="0"/>
              <a:t>It can also be used to deface the web page by typing the following payload in the search box : </a:t>
            </a:r>
            <a:r>
              <a:rPr lang="en-US" dirty="0" err="1"/>
              <a:t>tshirts</a:t>
            </a:r>
            <a:r>
              <a:rPr lang="en-US" dirty="0"/>
              <a:t>\ “ “&lt;u&gt;hacked&lt;/u&gt;</a:t>
            </a:r>
          </a:p>
          <a:p>
            <a:pPr marL="0" indent="0">
              <a:buNone/>
            </a:pPr>
            <a:endParaRPr lang="en-US" dirty="0"/>
          </a:p>
        </p:txBody>
      </p:sp>
      <p:pic>
        <p:nvPicPr>
          <p:cNvPr id="5" name="Picture 4">
            <a:extLst>
              <a:ext uri="{FF2B5EF4-FFF2-40B4-BE49-F238E27FC236}">
                <a16:creationId xmlns:a16="http://schemas.microsoft.com/office/drawing/2014/main" id="{F4EF0CBF-4932-44D0-B3C2-83F020D5A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21794"/>
            <a:ext cx="12192000" cy="1365575"/>
          </a:xfrm>
          <a:prstGeom prst="rect">
            <a:avLst/>
          </a:prstGeom>
        </p:spPr>
      </p:pic>
    </p:spTree>
    <p:extLst>
      <p:ext uri="{BB962C8B-B14F-4D97-AF65-F5344CB8AC3E}">
        <p14:creationId xmlns:p14="http://schemas.microsoft.com/office/powerpoint/2010/main" val="2701626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19F6-3F57-47FB-9D30-AB41011CA626}"/>
              </a:ext>
            </a:extLst>
          </p:cNvPr>
          <p:cNvSpPr>
            <a:spLocks noGrp="1"/>
          </p:cNvSpPr>
          <p:nvPr>
            <p:ph type="title"/>
          </p:nvPr>
        </p:nvSpPr>
        <p:spPr/>
        <p:txBody>
          <a:bodyPr/>
          <a:lstStyle/>
          <a:p>
            <a:r>
              <a:rPr lang="en-US" dirty="0"/>
              <a:t>Observations :</a:t>
            </a:r>
          </a:p>
        </p:txBody>
      </p:sp>
      <p:sp>
        <p:nvSpPr>
          <p:cNvPr id="3" name="Content Placeholder 2">
            <a:extLst>
              <a:ext uri="{FF2B5EF4-FFF2-40B4-BE49-F238E27FC236}">
                <a16:creationId xmlns:a16="http://schemas.microsoft.com/office/drawing/2014/main" id="{44EFBD48-2CDA-4854-A42C-ABAC3D43E41A}"/>
              </a:ext>
            </a:extLst>
          </p:cNvPr>
          <p:cNvSpPr>
            <a:spLocks noGrp="1"/>
          </p:cNvSpPr>
          <p:nvPr>
            <p:ph idx="1"/>
          </p:nvPr>
        </p:nvSpPr>
        <p:spPr/>
        <p:txBody>
          <a:bodyPr/>
          <a:lstStyle/>
          <a:p>
            <a:pPr marL="0" indent="0">
              <a:buNone/>
            </a:pPr>
            <a:r>
              <a:rPr lang="en-US" dirty="0"/>
              <a:t>Login to your account and navigate to the products section and select any product 2 . The </a:t>
            </a:r>
            <a:r>
              <a:rPr lang="en-US" dirty="0" err="1"/>
              <a:t>url</a:t>
            </a:r>
            <a:r>
              <a:rPr lang="en-US" dirty="0"/>
              <a:t> shows the id of that product replace that with </a:t>
            </a:r>
            <a:r>
              <a:rPr lang="en-US" dirty="0">
                <a:solidFill>
                  <a:schemeClr val="tx1"/>
                </a:solidFill>
              </a:rPr>
              <a:t>&lt;script&gt;alert(1)&lt;/script&gt; .</a:t>
            </a:r>
          </a:p>
          <a:p>
            <a:pPr marL="0" indent="0">
              <a:buNone/>
            </a:pPr>
            <a:endParaRPr lang="en-US" dirty="0"/>
          </a:p>
        </p:txBody>
      </p:sp>
      <p:pic>
        <p:nvPicPr>
          <p:cNvPr id="5" name="Picture 4" descr="Graphical user interface, website&#10;&#10;Description automatically generated">
            <a:extLst>
              <a:ext uri="{FF2B5EF4-FFF2-40B4-BE49-F238E27FC236}">
                <a16:creationId xmlns:a16="http://schemas.microsoft.com/office/drawing/2014/main" id="{6F2BF9A5-FBB6-4904-BBD0-8D84AA264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5552"/>
            <a:ext cx="12192000" cy="3418401"/>
          </a:xfrm>
          <a:prstGeom prst="rect">
            <a:avLst/>
          </a:prstGeom>
        </p:spPr>
      </p:pic>
    </p:spTree>
    <p:extLst>
      <p:ext uri="{BB962C8B-B14F-4D97-AF65-F5344CB8AC3E}">
        <p14:creationId xmlns:p14="http://schemas.microsoft.com/office/powerpoint/2010/main" val="2497741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FF50-B0EC-4B57-A3D1-E4FABFD6A3B0}"/>
              </a:ext>
            </a:extLst>
          </p:cNvPr>
          <p:cNvSpPr>
            <a:spLocks noGrp="1"/>
          </p:cNvSpPr>
          <p:nvPr>
            <p:ph type="title"/>
          </p:nvPr>
        </p:nvSpPr>
        <p:spPr/>
        <p:txBody>
          <a:bodyPr/>
          <a:lstStyle/>
          <a:p>
            <a:r>
              <a:rPr lang="en-US" dirty="0"/>
              <a:t>Observations :</a:t>
            </a:r>
          </a:p>
        </p:txBody>
      </p:sp>
      <p:sp>
        <p:nvSpPr>
          <p:cNvPr id="3" name="Content Placeholder 2">
            <a:extLst>
              <a:ext uri="{FF2B5EF4-FFF2-40B4-BE49-F238E27FC236}">
                <a16:creationId xmlns:a16="http://schemas.microsoft.com/office/drawing/2014/main" id="{5E1DA5BB-AD08-4D4D-B984-35F6A2C7DCC2}"/>
              </a:ext>
            </a:extLst>
          </p:cNvPr>
          <p:cNvSpPr>
            <a:spLocks noGrp="1"/>
          </p:cNvSpPr>
          <p:nvPr>
            <p:ph idx="1"/>
          </p:nvPr>
        </p:nvSpPr>
        <p:spPr/>
        <p:txBody>
          <a:bodyPr/>
          <a:lstStyle/>
          <a:p>
            <a:pPr marL="0" indent="0">
              <a:buNone/>
            </a:pPr>
            <a:r>
              <a:rPr lang="en-US" dirty="0"/>
              <a:t>After entering the payload press enter. It will redirect you to the home page but if you go back to that same product you will see an alert box ; which confirms the vulnerability.</a:t>
            </a:r>
          </a:p>
        </p:txBody>
      </p:sp>
      <p:pic>
        <p:nvPicPr>
          <p:cNvPr id="5" name="Picture 4" descr="Graphical user interface&#10;&#10;Description automatically generated">
            <a:extLst>
              <a:ext uri="{FF2B5EF4-FFF2-40B4-BE49-F238E27FC236}">
                <a16:creationId xmlns:a16="http://schemas.microsoft.com/office/drawing/2014/main" id="{F74BF52C-913E-4A67-A5AF-61CEB8D19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1839"/>
            <a:ext cx="12192000" cy="3686161"/>
          </a:xfrm>
          <a:prstGeom prst="rect">
            <a:avLst/>
          </a:prstGeom>
        </p:spPr>
      </p:pic>
    </p:spTree>
    <p:extLst>
      <p:ext uri="{BB962C8B-B14F-4D97-AF65-F5344CB8AC3E}">
        <p14:creationId xmlns:p14="http://schemas.microsoft.com/office/powerpoint/2010/main" val="197123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9C86-4840-42BB-ADBA-87ABE330BC13}"/>
              </a:ext>
            </a:extLst>
          </p:cNvPr>
          <p:cNvSpPr>
            <a:spLocks noGrp="1"/>
          </p:cNvSpPr>
          <p:nvPr>
            <p:ph type="title"/>
          </p:nvPr>
        </p:nvSpPr>
        <p:spPr/>
        <p:txBody>
          <a:bodyPr/>
          <a:lstStyle/>
          <a:p>
            <a:r>
              <a:rPr lang="en-US"/>
              <a:t>POC</a:t>
            </a:r>
            <a:endParaRPr lang="en-US" dirty="0"/>
          </a:p>
        </p:txBody>
      </p:sp>
      <p:sp>
        <p:nvSpPr>
          <p:cNvPr id="3" name="Content Placeholder 2">
            <a:extLst>
              <a:ext uri="{FF2B5EF4-FFF2-40B4-BE49-F238E27FC236}">
                <a16:creationId xmlns:a16="http://schemas.microsoft.com/office/drawing/2014/main" id="{37C695BB-FD5D-4D64-BC9F-3453F4D3AA30}"/>
              </a:ext>
            </a:extLst>
          </p:cNvPr>
          <p:cNvSpPr>
            <a:spLocks noGrp="1"/>
          </p:cNvSpPr>
          <p:nvPr>
            <p:ph idx="1"/>
          </p:nvPr>
        </p:nvSpPr>
        <p:spPr/>
        <p:txBody>
          <a:bodyPr/>
          <a:lstStyle/>
          <a:p>
            <a:pPr marL="0" indent="0">
              <a:buNone/>
            </a:pPr>
            <a:r>
              <a:rPr lang="en-US" dirty="0"/>
              <a:t>In comment section XSS is also present. Select any product and type the following payload in the comment box: </a:t>
            </a:r>
          </a:p>
          <a:p>
            <a:pPr marL="0" indent="0">
              <a:buNone/>
            </a:pPr>
            <a:r>
              <a:rPr lang="en-US" dirty="0"/>
              <a:t>&lt;script&gt;alert(1)&lt;/script&gt;</a:t>
            </a:r>
          </a:p>
          <a:p>
            <a:pPr marL="0" indent="0">
              <a:buNone/>
            </a:pPr>
            <a:endParaRPr lang="en-US" dirty="0"/>
          </a:p>
          <a:p>
            <a:pPr marL="0" indent="0">
              <a:buNone/>
            </a:pPr>
            <a:endParaRPr lang="en-US" dirty="0"/>
          </a:p>
        </p:txBody>
      </p:sp>
      <p:pic>
        <p:nvPicPr>
          <p:cNvPr id="7" name="Picture 6" descr="Graphical user interface, website&#10;&#10;Description automatically generated">
            <a:extLst>
              <a:ext uri="{FF2B5EF4-FFF2-40B4-BE49-F238E27FC236}">
                <a16:creationId xmlns:a16="http://schemas.microsoft.com/office/drawing/2014/main" id="{7E818E20-0B52-4C85-A92B-F17339F4F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39599"/>
            <a:ext cx="12192000" cy="3418401"/>
          </a:xfrm>
          <a:prstGeom prst="rect">
            <a:avLst/>
          </a:prstGeom>
        </p:spPr>
      </p:pic>
    </p:spTree>
    <p:extLst>
      <p:ext uri="{BB962C8B-B14F-4D97-AF65-F5344CB8AC3E}">
        <p14:creationId xmlns:p14="http://schemas.microsoft.com/office/powerpoint/2010/main" val="509388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6386-5385-4B4A-B137-449D729665E0}"/>
              </a:ext>
            </a:extLst>
          </p:cNvPr>
          <p:cNvSpPr>
            <a:spLocks noGrp="1"/>
          </p:cNvSpPr>
          <p:nvPr>
            <p:ph type="title"/>
          </p:nvPr>
        </p:nvSpPr>
        <p:spPr>
          <a:xfrm>
            <a:off x="0" y="23531"/>
            <a:ext cx="10515600" cy="1325563"/>
          </a:xfrm>
        </p:spPr>
        <p:txBody>
          <a:bodyPr/>
          <a:lstStyle/>
          <a:p>
            <a:r>
              <a:rPr lang="en-US" dirty="0"/>
              <a:t>POC</a:t>
            </a:r>
          </a:p>
        </p:txBody>
      </p:sp>
      <p:sp>
        <p:nvSpPr>
          <p:cNvPr id="3" name="Content Placeholder 2">
            <a:extLst>
              <a:ext uri="{FF2B5EF4-FFF2-40B4-BE49-F238E27FC236}">
                <a16:creationId xmlns:a16="http://schemas.microsoft.com/office/drawing/2014/main" id="{B8826EFD-B027-40CF-BB42-C3D879B6C226}"/>
              </a:ext>
            </a:extLst>
          </p:cNvPr>
          <p:cNvSpPr>
            <a:spLocks noGrp="1"/>
          </p:cNvSpPr>
          <p:nvPr>
            <p:ph idx="1"/>
          </p:nvPr>
        </p:nvSpPr>
        <p:spPr>
          <a:xfrm>
            <a:off x="0" y="1037834"/>
            <a:ext cx="12192000" cy="4351338"/>
          </a:xfrm>
        </p:spPr>
        <p:txBody>
          <a:bodyPr/>
          <a:lstStyle/>
          <a:p>
            <a:pPr marL="0" indent="0">
              <a:buNone/>
            </a:pPr>
            <a:r>
              <a:rPr lang="en-US" dirty="0"/>
              <a:t>The alert box which appears after posting the comment confirms the vulnerability.</a:t>
            </a:r>
          </a:p>
        </p:txBody>
      </p:sp>
      <p:pic>
        <p:nvPicPr>
          <p:cNvPr id="4" name="Picture 3">
            <a:extLst>
              <a:ext uri="{FF2B5EF4-FFF2-40B4-BE49-F238E27FC236}">
                <a16:creationId xmlns:a16="http://schemas.microsoft.com/office/drawing/2014/main" id="{1EABCFB8-279E-44AF-9D97-C0B5097BBBA7}"/>
              </a:ext>
            </a:extLst>
          </p:cNvPr>
          <p:cNvPicPr>
            <a:picLocks noChangeAspect="1"/>
          </p:cNvPicPr>
          <p:nvPr/>
        </p:nvPicPr>
        <p:blipFill>
          <a:blip r:embed="rId2"/>
          <a:stretch>
            <a:fillRect/>
          </a:stretch>
        </p:blipFill>
        <p:spPr>
          <a:xfrm>
            <a:off x="0" y="2032642"/>
            <a:ext cx="12192000" cy="4801827"/>
          </a:xfrm>
          <a:prstGeom prst="rect">
            <a:avLst/>
          </a:prstGeom>
        </p:spPr>
      </p:pic>
    </p:spTree>
    <p:extLst>
      <p:ext uri="{BB962C8B-B14F-4D97-AF65-F5344CB8AC3E}">
        <p14:creationId xmlns:p14="http://schemas.microsoft.com/office/powerpoint/2010/main" val="2266389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7995-3466-4C77-83BA-6F390B150CCA}"/>
              </a:ext>
            </a:extLst>
          </p:cNvPr>
          <p:cNvSpPr>
            <a:spLocks noGrp="1"/>
          </p:cNvSpPr>
          <p:nvPr>
            <p:ph type="title"/>
          </p:nvPr>
        </p:nvSpPr>
        <p:spPr>
          <a:xfrm>
            <a:off x="1000452" y="1610024"/>
            <a:ext cx="3058621" cy="1457002"/>
          </a:xfrm>
        </p:spPr>
        <p:txBody>
          <a:bodyPr anchor="b">
            <a:normAutofit/>
          </a:bodyPr>
          <a:lstStyle/>
          <a:p>
            <a:r>
              <a:rPr lang="en-US" sz="4000"/>
              <a:t>POC</a:t>
            </a:r>
          </a:p>
        </p:txBody>
      </p:sp>
      <p:grpSp>
        <p:nvGrpSpPr>
          <p:cNvPr id="14" name="Group 13">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5"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CFB2908-CEE2-4767-B622-2CF069588319}"/>
              </a:ext>
            </a:extLst>
          </p:cNvPr>
          <p:cNvSpPr>
            <a:spLocks noGrp="1"/>
          </p:cNvSpPr>
          <p:nvPr>
            <p:ph idx="1"/>
          </p:nvPr>
        </p:nvSpPr>
        <p:spPr>
          <a:xfrm>
            <a:off x="1000450" y="3067026"/>
            <a:ext cx="3058623" cy="3272324"/>
          </a:xfrm>
        </p:spPr>
        <p:txBody>
          <a:bodyPr anchor="t">
            <a:normAutofit/>
          </a:bodyPr>
          <a:lstStyle/>
          <a:p>
            <a:pPr marL="0" indent="0">
              <a:buNone/>
            </a:pPr>
            <a:r>
              <a:rPr lang="en-US" sz="2000"/>
              <a:t>Log into your account and go to Edit Profile. Type the following payload in address block: &lt;script&gt;alert(‘1’)&lt;/script&gt; </a:t>
            </a:r>
          </a:p>
          <a:p>
            <a:pPr marL="0" indent="0">
              <a:buNone/>
            </a:pPr>
            <a:r>
              <a:rPr lang="en-US" sz="2000"/>
              <a:t>Now go back to My profile and you will see the alert message which will confirm the vulnerability. </a:t>
            </a:r>
          </a:p>
        </p:txBody>
      </p:sp>
      <p:pic>
        <p:nvPicPr>
          <p:cNvPr id="7" name="Picture 6" descr="Graphical user interface, application&#10;&#10;Description automatically generated">
            <a:extLst>
              <a:ext uri="{FF2B5EF4-FFF2-40B4-BE49-F238E27FC236}">
                <a16:creationId xmlns:a16="http://schemas.microsoft.com/office/drawing/2014/main" id="{6D64AD2D-9429-4BF4-BAF7-DB61C90EC7D8}"/>
              </a:ext>
            </a:extLst>
          </p:cNvPr>
          <p:cNvPicPr>
            <a:picLocks noChangeAspect="1"/>
          </p:cNvPicPr>
          <p:nvPr/>
        </p:nvPicPr>
        <p:blipFill rotWithShape="1">
          <a:blip r:embed="rId2">
            <a:extLst>
              <a:ext uri="{28A0092B-C50C-407E-A947-70E740481C1C}">
                <a14:useLocalDpi xmlns:a14="http://schemas.microsoft.com/office/drawing/2010/main" val="0"/>
              </a:ext>
            </a:extLst>
          </a:blip>
          <a:srcRect r="2" b="487"/>
          <a:stretch/>
        </p:blipFill>
        <p:spPr>
          <a:xfrm>
            <a:off x="4636963" y="10"/>
            <a:ext cx="7555037" cy="3383270"/>
          </a:xfrm>
          <a:prstGeom prst="rect">
            <a:avLst/>
          </a:prstGeom>
        </p:spPr>
      </p:pic>
      <p:pic>
        <p:nvPicPr>
          <p:cNvPr id="5" name="Picture 4" descr="Graphical user interface, application, website&#10;&#10;Description automatically generated">
            <a:extLst>
              <a:ext uri="{FF2B5EF4-FFF2-40B4-BE49-F238E27FC236}">
                <a16:creationId xmlns:a16="http://schemas.microsoft.com/office/drawing/2014/main" id="{F3FEE8E8-3BEC-40C9-8669-DC96D42E0C87}"/>
              </a:ext>
            </a:extLst>
          </p:cNvPr>
          <p:cNvPicPr>
            <a:picLocks noChangeAspect="1"/>
          </p:cNvPicPr>
          <p:nvPr/>
        </p:nvPicPr>
        <p:blipFill rotWithShape="1">
          <a:blip r:embed="rId3">
            <a:extLst>
              <a:ext uri="{28A0092B-C50C-407E-A947-70E740481C1C}">
                <a14:useLocalDpi xmlns:a14="http://schemas.microsoft.com/office/drawing/2010/main" val="0"/>
              </a:ext>
            </a:extLst>
          </a:blip>
          <a:srcRect r="-2" b="455"/>
          <a:stretch/>
        </p:blipFill>
        <p:spPr>
          <a:xfrm>
            <a:off x="4639056" y="3474720"/>
            <a:ext cx="7552944" cy="3383280"/>
          </a:xfrm>
          <a:prstGeom prst="rect">
            <a:avLst/>
          </a:prstGeom>
        </p:spPr>
      </p:pic>
    </p:spTree>
    <p:extLst>
      <p:ext uri="{BB962C8B-B14F-4D97-AF65-F5344CB8AC3E}">
        <p14:creationId xmlns:p14="http://schemas.microsoft.com/office/powerpoint/2010/main" val="335073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E4D0-8152-4397-B717-61D370928CDD}"/>
              </a:ext>
            </a:extLst>
          </p:cNvPr>
          <p:cNvSpPr>
            <a:spLocks noGrp="1"/>
          </p:cNvSpPr>
          <p:nvPr>
            <p:ph type="title"/>
          </p:nvPr>
        </p:nvSpPr>
        <p:spPr/>
        <p:txBody>
          <a:bodyPr/>
          <a:lstStyle/>
          <a:p>
            <a:endParaRPr lang="en-US"/>
          </a:p>
        </p:txBody>
      </p:sp>
      <p:graphicFrame>
        <p:nvGraphicFramePr>
          <p:cNvPr id="4" name="Table 4">
            <a:extLst>
              <a:ext uri="{FF2B5EF4-FFF2-40B4-BE49-F238E27FC236}">
                <a16:creationId xmlns:a16="http://schemas.microsoft.com/office/drawing/2014/main" id="{F63A3F7D-1323-44CC-A0AE-423CC9DB850F}"/>
              </a:ext>
            </a:extLst>
          </p:cNvPr>
          <p:cNvGraphicFramePr>
            <a:graphicFrameLocks noGrp="1"/>
          </p:cNvGraphicFramePr>
          <p:nvPr>
            <p:ph idx="1"/>
            <p:extLst>
              <p:ext uri="{D42A27DB-BD31-4B8C-83A1-F6EECF244321}">
                <p14:modId xmlns:p14="http://schemas.microsoft.com/office/powerpoint/2010/main" val="2747474045"/>
              </p:ext>
            </p:extLst>
          </p:nvPr>
        </p:nvGraphicFramePr>
        <p:xfrm>
          <a:off x="838200" y="1825625"/>
          <a:ext cx="10515600" cy="3765278"/>
        </p:xfrm>
        <a:graphic>
          <a:graphicData uri="http://schemas.openxmlformats.org/drawingml/2006/table">
            <a:tbl>
              <a:tblPr firstRow="1" bandRow="1">
                <a:tableStyleId>{5C22544A-7EE6-4342-B048-85BDC9FD1C3A}</a:tableStyleId>
              </a:tblPr>
              <a:tblGrid>
                <a:gridCol w="3237411">
                  <a:extLst>
                    <a:ext uri="{9D8B030D-6E8A-4147-A177-3AD203B41FA5}">
                      <a16:colId xmlns:a16="http://schemas.microsoft.com/office/drawing/2014/main" val="514276401"/>
                    </a:ext>
                  </a:extLst>
                </a:gridCol>
                <a:gridCol w="7278189">
                  <a:extLst>
                    <a:ext uri="{9D8B030D-6E8A-4147-A177-3AD203B41FA5}">
                      <a16:colId xmlns:a16="http://schemas.microsoft.com/office/drawing/2014/main" val="4141804652"/>
                    </a:ext>
                  </a:extLst>
                </a:gridCol>
              </a:tblGrid>
              <a:tr h="3765278">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SQL INJECTION</a:t>
                      </a:r>
                    </a:p>
                    <a:p>
                      <a:pPr algn="ctr"/>
                      <a:r>
                        <a:rPr lang="en-US" dirty="0"/>
                        <a:t>(CRITICAL)</a:t>
                      </a:r>
                    </a:p>
                    <a:p>
                      <a:endParaRPr lang="en-US" dirty="0"/>
                    </a:p>
                  </a:txBody>
                  <a:tcPr>
                    <a:solidFill>
                      <a:srgbClr val="C00000"/>
                    </a:solidFill>
                  </a:tcPr>
                </a:tc>
                <a:tc>
                  <a:txBody>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Here are other similar </a:t>
                      </a:r>
                      <a:r>
                        <a:rPr lang="en-US" sz="1800" dirty="0" err="1">
                          <a:solidFill>
                            <a:schemeClr val="dk1"/>
                          </a:solidFill>
                          <a:latin typeface="+mn-lt"/>
                          <a:ea typeface="Calibri"/>
                          <a:cs typeface="Calibri"/>
                          <a:sym typeface="Calibri"/>
                        </a:rPr>
                        <a:t>SQLi</a:t>
                      </a:r>
                      <a:r>
                        <a:rPr lang="en-US" sz="1800" dirty="0">
                          <a:solidFill>
                            <a:schemeClr val="dk1"/>
                          </a:solidFill>
                          <a:latin typeface="+mn-lt"/>
                          <a:ea typeface="Calibri"/>
                          <a:cs typeface="Calibri"/>
                          <a:sym typeface="Calibri"/>
                        </a:rPr>
                        <a:t> in the application</a:t>
                      </a:r>
                    </a:p>
                    <a:p>
                      <a:pPr marL="0" marR="0" lvl="0" indent="0" algn="l" rtl="0">
                        <a:spcBef>
                          <a:spcPts val="0"/>
                        </a:spcBef>
                        <a:spcAft>
                          <a:spcPts val="0"/>
                        </a:spcAft>
                        <a:buNone/>
                      </a:pPr>
                      <a:endParaRPr lang="en-US" sz="18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mn-lt"/>
                          <a:ea typeface="Calibri"/>
                          <a:cs typeface="Calibri"/>
                          <a:sym typeface="Calibri"/>
                        </a:rPr>
                        <a:t>Affected URL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hlinkClick r:id="rId2"/>
                        </a:rPr>
                        <a:t>http://15.206.27.254/products.php?cat=2</a:t>
                      </a:r>
                      <a:r>
                        <a:rPr lang="en-US" dirty="0">
                          <a:solidFill>
                            <a:schemeClr val="tx1"/>
                          </a:solidFill>
                        </a:rPr>
                        <a:t> </a:t>
                      </a:r>
                      <a:r>
                        <a:rPr lang="en-US" sz="1800" b="0" i="0" u="none" strike="noStrike" dirty="0">
                          <a:solidFill>
                            <a:schemeClr val="dk1"/>
                          </a:solidFill>
                          <a:latin typeface="+mn-lt"/>
                          <a:ea typeface="Calibri"/>
                          <a:cs typeface="Calibri"/>
                          <a:sym typeface="Calibri"/>
                        </a:rPr>
                        <a:t>(Category GET parameter)</a:t>
                      </a:r>
                      <a:endParaRPr lang="en-US"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hlinkClick r:id="rId3"/>
                        </a:rPr>
                        <a:t>http://15.206.27.254/products.php?cat=3</a:t>
                      </a:r>
                      <a:r>
                        <a:rPr lang="en-US" dirty="0">
                          <a:solidFill>
                            <a:schemeClr val="tx1"/>
                          </a:solidFill>
                        </a:rPr>
                        <a:t> </a:t>
                      </a:r>
                      <a:r>
                        <a:rPr lang="en-US" sz="1800" b="0" i="0" u="none" strike="noStrike" dirty="0">
                          <a:solidFill>
                            <a:schemeClr val="dk1"/>
                          </a:solidFill>
                          <a:latin typeface="+mn-lt"/>
                          <a:ea typeface="Calibri"/>
                          <a:cs typeface="Calibri"/>
                          <a:sym typeface="Calibri"/>
                        </a:rPr>
                        <a:t>(Category GET parameter)</a:t>
                      </a:r>
                      <a:endParaRPr lang="en-US" dirty="0">
                        <a:solidFill>
                          <a:schemeClr val="tx1"/>
                        </a:solidFill>
                      </a:endParaRPr>
                    </a:p>
                    <a:p>
                      <a:pPr marL="285750" marR="0" lvl="0" indent="-285750" algn="l" rtl="0">
                        <a:spcBef>
                          <a:spcPts val="0"/>
                        </a:spcBef>
                        <a:spcAft>
                          <a:spcPts val="0"/>
                        </a:spcAft>
                        <a:buFont typeface="Arial" panose="020B0604020202020204" pitchFamily="34" charset="0"/>
                        <a:buChar char="•"/>
                      </a:pPr>
                      <a:endParaRPr lang="en-US" sz="1800" b="0" i="0" u="none" strike="noStrike" dirty="0">
                        <a:solidFill>
                          <a:schemeClr val="dk1"/>
                        </a:solidFill>
                        <a:latin typeface="+mn-lt"/>
                        <a:ea typeface="Calibri"/>
                        <a:cs typeface="Calibri"/>
                        <a:sym typeface="Calibri"/>
                      </a:endParaRPr>
                    </a:p>
                    <a:p>
                      <a:endParaRPr lang="en-US" dirty="0"/>
                    </a:p>
                  </a:txBody>
                  <a:tcPr>
                    <a:solidFill>
                      <a:schemeClr val="bg2"/>
                    </a:solidFill>
                  </a:tcPr>
                </a:tc>
                <a:extLst>
                  <a:ext uri="{0D108BD9-81ED-4DB2-BD59-A6C34878D82A}">
                    <a16:rowId xmlns:a16="http://schemas.microsoft.com/office/drawing/2014/main" val="656562542"/>
                  </a:ext>
                </a:extLst>
              </a:tr>
            </a:tbl>
          </a:graphicData>
        </a:graphic>
      </p:graphicFrame>
    </p:spTree>
    <p:extLst>
      <p:ext uri="{BB962C8B-B14F-4D97-AF65-F5344CB8AC3E}">
        <p14:creationId xmlns:p14="http://schemas.microsoft.com/office/powerpoint/2010/main" val="1231594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ADA9-A999-4437-B548-0231CAF99516}"/>
              </a:ext>
            </a:extLst>
          </p:cNvPr>
          <p:cNvSpPr>
            <a:spLocks noGrp="1"/>
          </p:cNvSpPr>
          <p:nvPr>
            <p:ph type="title"/>
          </p:nvPr>
        </p:nvSpPr>
        <p:spPr/>
        <p:txBody>
          <a:bodyPr/>
          <a:lstStyle/>
          <a:p>
            <a:r>
              <a:rPr lang="en-US" dirty="0"/>
              <a:t>Business Impact - High</a:t>
            </a:r>
          </a:p>
        </p:txBody>
      </p:sp>
      <p:sp>
        <p:nvSpPr>
          <p:cNvPr id="3" name="Content Placeholder 2">
            <a:extLst>
              <a:ext uri="{FF2B5EF4-FFF2-40B4-BE49-F238E27FC236}">
                <a16:creationId xmlns:a16="http://schemas.microsoft.com/office/drawing/2014/main" id="{33FD9D94-0A8C-4BDA-B2FC-0264565E3CDE}"/>
              </a:ext>
            </a:extLst>
          </p:cNvPr>
          <p:cNvSpPr>
            <a:spLocks noGrp="1"/>
          </p:cNvSpPr>
          <p:nvPr>
            <p:ph idx="1"/>
          </p:nvPr>
        </p:nvSpPr>
        <p:spPr/>
        <p:txBody>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As attacker can inject arbitrary HTML CSS and JS via the URL, attacker can put any content on the page like phishing pages, install malware on victim’s device and even host explicit content that could compromise the reputation of the organization</a:t>
            </a:r>
            <a:endParaRPr lang="en-US" dirty="0"/>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All attacker needs to do is send the link with the payload to the victim and victim would see hacker controlled content on the website. As the user trusts the website, he/she will trust the content.</a:t>
            </a:r>
          </a:p>
          <a:p>
            <a:pPr marL="0" indent="0">
              <a:buNone/>
            </a:pPr>
            <a:endParaRPr lang="en-US" dirty="0"/>
          </a:p>
        </p:txBody>
      </p:sp>
    </p:spTree>
    <p:extLst>
      <p:ext uri="{BB962C8B-B14F-4D97-AF65-F5344CB8AC3E}">
        <p14:creationId xmlns:p14="http://schemas.microsoft.com/office/powerpoint/2010/main" val="361818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E3B9-37FE-4724-9F08-6777A79812CB}"/>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C1F8E430-640F-4E97-BF81-B75A27045700}"/>
              </a:ext>
            </a:extLst>
          </p:cNvPr>
          <p:cNvSpPr>
            <a:spLocks noGrp="1"/>
          </p:cNvSpPr>
          <p:nvPr>
            <p:ph idx="1"/>
          </p:nvPr>
        </p:nvSpPr>
        <p:spPr/>
        <p:txBody>
          <a:bodyPr/>
          <a:lstStyle/>
          <a:p>
            <a:pPr marL="0" lvl="0" indent="0" algn="l" rtl="0">
              <a:lnSpc>
                <a:spcPct val="90000"/>
              </a:lnSpc>
              <a:spcBef>
                <a:spcPts val="0"/>
              </a:spcBef>
              <a:spcAft>
                <a:spcPts val="0"/>
              </a:spcAft>
              <a:buClr>
                <a:schemeClr val="dk1"/>
              </a:buClr>
              <a:buSzPts val="2400"/>
              <a:buNone/>
            </a:pPr>
            <a:r>
              <a:rPr lang="en-US" sz="2400" dirty="0"/>
              <a:t>Take the following precautions:</a:t>
            </a:r>
            <a:endParaRPr lang="en-US" dirty="0"/>
          </a:p>
          <a:p>
            <a:pPr marL="685800" lvl="1" indent="-228600" algn="l" rtl="0">
              <a:lnSpc>
                <a:spcPct val="90000"/>
              </a:lnSpc>
              <a:spcBef>
                <a:spcPts val="500"/>
              </a:spcBef>
              <a:spcAft>
                <a:spcPts val="0"/>
              </a:spcAft>
              <a:buClr>
                <a:schemeClr val="dk1"/>
              </a:buClr>
              <a:buSzPts val="2000"/>
              <a:buChar char="•"/>
            </a:pPr>
            <a:r>
              <a:rPr lang="en-US" sz="2000" dirty="0"/>
              <a:t>Sanitize all user input and block characters you do not want</a:t>
            </a:r>
            <a:endParaRPr lang="en-US" dirty="0"/>
          </a:p>
          <a:p>
            <a:pPr marL="685800" lvl="1" indent="-228600" algn="l" rtl="0">
              <a:lnSpc>
                <a:spcPct val="90000"/>
              </a:lnSpc>
              <a:spcBef>
                <a:spcPts val="500"/>
              </a:spcBef>
              <a:spcAft>
                <a:spcPts val="0"/>
              </a:spcAft>
              <a:buClr>
                <a:schemeClr val="dk1"/>
              </a:buClr>
              <a:buSzPts val="2000"/>
              <a:buChar char="•"/>
            </a:pPr>
            <a:r>
              <a:rPr lang="en-US" sz="2000" dirty="0"/>
              <a:t>Convert special HTML characters like ‘ “ &lt; &gt; into HTML entities &amp;</a:t>
            </a:r>
            <a:r>
              <a:rPr lang="en-US" sz="2000" dirty="0" err="1"/>
              <a:t>quot</a:t>
            </a:r>
            <a:r>
              <a:rPr lang="en-US" sz="2000" dirty="0"/>
              <a:t>; %22 &amp;</a:t>
            </a:r>
            <a:r>
              <a:rPr lang="en-US" sz="2000" dirty="0" err="1"/>
              <a:t>lt</a:t>
            </a:r>
            <a:r>
              <a:rPr lang="en-US" sz="2000" dirty="0"/>
              <a:t>; &amp;</a:t>
            </a:r>
            <a:r>
              <a:rPr lang="en-US" sz="2000" dirty="0" err="1"/>
              <a:t>gt</a:t>
            </a:r>
            <a:r>
              <a:rPr lang="en-US" sz="2000" dirty="0"/>
              <a:t>; before printing them on the website</a:t>
            </a:r>
            <a:endParaRPr lang="en-US" dirty="0"/>
          </a:p>
          <a:p>
            <a:pPr marL="0" indent="0">
              <a:buNone/>
            </a:pPr>
            <a:endParaRPr lang="en-US" dirty="0"/>
          </a:p>
        </p:txBody>
      </p:sp>
      <p:sp>
        <p:nvSpPr>
          <p:cNvPr id="5" name="Google Shape;441;p61">
            <a:extLst>
              <a:ext uri="{FF2B5EF4-FFF2-40B4-BE49-F238E27FC236}">
                <a16:creationId xmlns:a16="http://schemas.microsoft.com/office/drawing/2014/main" id="{ADEEE9D9-077E-41A6-BBC1-24429FC6151D}"/>
              </a:ext>
            </a:extLst>
          </p:cNvPr>
          <p:cNvSpPr/>
          <p:nvPr/>
        </p:nvSpPr>
        <p:spPr>
          <a:xfrm>
            <a:off x="838200" y="4960513"/>
            <a:ext cx="113538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dirty="0">
                <a:solidFill>
                  <a:schemeClr val="dk1"/>
                </a:solidFill>
                <a:latin typeface="Calibri"/>
                <a:ea typeface="Calibri"/>
                <a:cs typeface="Calibri"/>
                <a:sym typeface="Calibri"/>
              </a:rPr>
              <a:t>https://www.owasp.org/index.php/Cross-site_Scripting_(XSS)</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rPr>
              <a:t>https://en.wikipedia.org/wiki/Cross-site_scripting</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https://www.w3schools.com/html/html_entities.asp</a:t>
            </a:r>
            <a:endParaRPr dirty="0"/>
          </a:p>
          <a:p>
            <a:pPr marL="0" marR="0" lvl="0" indent="0" algn="l" rtl="0">
              <a:spcBef>
                <a:spcPts val="0"/>
              </a:spcBef>
              <a:spcAft>
                <a:spcPts val="0"/>
              </a:spcAft>
              <a:buNone/>
            </a:pPr>
            <a:endParaRPr sz="1800" i="1" dirty="0">
              <a:solidFill>
                <a:schemeClr val="dk1"/>
              </a:solidFill>
              <a:latin typeface="Calibri"/>
              <a:ea typeface="Calibri"/>
              <a:cs typeface="Calibri"/>
              <a:sym typeface="Calibri"/>
            </a:endParaRPr>
          </a:p>
        </p:txBody>
      </p:sp>
      <p:sp>
        <p:nvSpPr>
          <p:cNvPr id="7" name="Google Shape;442;p61">
            <a:extLst>
              <a:ext uri="{FF2B5EF4-FFF2-40B4-BE49-F238E27FC236}">
                <a16:creationId xmlns:a16="http://schemas.microsoft.com/office/drawing/2014/main" id="{3BB34567-E493-4E95-AAEF-590CD9F50CFE}"/>
              </a:ext>
            </a:extLst>
          </p:cNvPr>
          <p:cNvSpPr txBox="1"/>
          <p:nvPr/>
        </p:nvSpPr>
        <p:spPr>
          <a:xfrm>
            <a:off x="838200" y="353677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dirty="0">
                <a:solidFill>
                  <a:schemeClr val="dk1"/>
                </a:solidFill>
                <a:latin typeface="Calibri"/>
                <a:ea typeface="Calibri"/>
                <a:cs typeface="Calibri"/>
                <a:sym typeface="Calibri"/>
              </a:rPr>
              <a:t>References:</a:t>
            </a:r>
            <a:endParaRPr sz="4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5832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2CB93-9749-48D3-BBA6-DDDB6068A9DC}"/>
              </a:ext>
            </a:extLst>
          </p:cNvPr>
          <p:cNvSpPr>
            <a:spLocks noGrp="1"/>
          </p:cNvSpPr>
          <p:nvPr>
            <p:ph type="title"/>
          </p:nvPr>
        </p:nvSpPr>
        <p:spPr/>
        <p:txBody>
          <a:bodyPr/>
          <a:lstStyle/>
          <a:p>
            <a:r>
              <a:rPr lang="en-US" dirty="0"/>
              <a:t>8. Directory Listings</a:t>
            </a:r>
          </a:p>
        </p:txBody>
      </p:sp>
      <p:graphicFrame>
        <p:nvGraphicFramePr>
          <p:cNvPr id="4" name="Table 4">
            <a:extLst>
              <a:ext uri="{FF2B5EF4-FFF2-40B4-BE49-F238E27FC236}">
                <a16:creationId xmlns:a16="http://schemas.microsoft.com/office/drawing/2014/main" id="{DF73CF63-7E5E-4AB3-9476-6A84770FCE22}"/>
              </a:ext>
            </a:extLst>
          </p:cNvPr>
          <p:cNvGraphicFramePr>
            <a:graphicFrameLocks noGrp="1"/>
          </p:cNvGraphicFramePr>
          <p:nvPr>
            <p:ph idx="1"/>
            <p:extLst>
              <p:ext uri="{D42A27DB-BD31-4B8C-83A1-F6EECF244321}">
                <p14:modId xmlns:p14="http://schemas.microsoft.com/office/powerpoint/2010/main" val="3458318459"/>
              </p:ext>
            </p:extLst>
          </p:nvPr>
        </p:nvGraphicFramePr>
        <p:xfrm>
          <a:off x="838200" y="1825624"/>
          <a:ext cx="10515600" cy="3657600"/>
        </p:xfrm>
        <a:graphic>
          <a:graphicData uri="http://schemas.openxmlformats.org/drawingml/2006/table">
            <a:tbl>
              <a:tblPr firstRow="1" bandRow="1">
                <a:tableStyleId>{5C22544A-7EE6-4342-B048-85BDC9FD1C3A}</a:tableStyleId>
              </a:tblPr>
              <a:tblGrid>
                <a:gridCol w="2794348">
                  <a:extLst>
                    <a:ext uri="{9D8B030D-6E8A-4147-A177-3AD203B41FA5}">
                      <a16:colId xmlns:a16="http://schemas.microsoft.com/office/drawing/2014/main" val="939971875"/>
                    </a:ext>
                  </a:extLst>
                </a:gridCol>
                <a:gridCol w="7721252">
                  <a:extLst>
                    <a:ext uri="{9D8B030D-6E8A-4147-A177-3AD203B41FA5}">
                      <a16:colId xmlns:a16="http://schemas.microsoft.com/office/drawing/2014/main" val="3220711748"/>
                    </a:ext>
                  </a:extLst>
                </a:gridCol>
              </a:tblGrid>
              <a:tr h="2370595">
                <a:tc>
                  <a:txBody>
                    <a:bodyPr/>
                    <a:lstStyle/>
                    <a:p>
                      <a:pPr algn="ctr"/>
                      <a:endParaRPr lang="en-US" dirty="0"/>
                    </a:p>
                    <a:p>
                      <a:pPr algn="ctr"/>
                      <a:endParaRPr lang="en-US" dirty="0"/>
                    </a:p>
                    <a:p>
                      <a:pPr algn="ctr"/>
                      <a:endParaRPr lang="en-US" dirty="0"/>
                    </a:p>
                    <a:p>
                      <a:pPr algn="ctr"/>
                      <a:r>
                        <a:rPr lang="en-US" dirty="0"/>
                        <a:t>Directory Listings</a:t>
                      </a:r>
                    </a:p>
                    <a:p>
                      <a:pPr algn="ctr"/>
                      <a:r>
                        <a:rPr lang="en-US" dirty="0"/>
                        <a:t>(Severe)</a:t>
                      </a: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Below mentioned </a:t>
                      </a:r>
                      <a:r>
                        <a:rPr lang="en-US" dirty="0" err="1">
                          <a:solidFill>
                            <a:schemeClr val="tx1"/>
                          </a:solidFill>
                        </a:rPr>
                        <a:t>urls</a:t>
                      </a:r>
                      <a:r>
                        <a:rPr lang="en-US" dirty="0">
                          <a:solidFill>
                            <a:schemeClr val="tx1"/>
                          </a:solidFill>
                        </a:rPr>
                        <a:t> are affected by XSS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hlinkClick r:id="rId2"/>
                        </a:rPr>
                        <a:t>http://13.234.119.115/robots.txt</a:t>
                      </a:r>
                      <a:endParaRPr lang="en-US"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hlinkClick r:id="rId3"/>
                        </a:rPr>
                        <a:t>http://3.6.93.248/phpinfo.php</a:t>
                      </a:r>
                      <a:r>
                        <a:rPr lang="en-US" dirty="0">
                          <a:solidFill>
                            <a:schemeClr val="tx1"/>
                          </a:solidFill>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3.6.93.248/</a:t>
                      </a:r>
                      <a:r>
                        <a:rPr lang="en-US" dirty="0" err="1">
                          <a:solidFill>
                            <a:schemeClr val="tx1"/>
                          </a:solidFill>
                        </a:rPr>
                        <a:t>composer.lock</a:t>
                      </a:r>
                      <a:r>
                        <a:rPr lang="en-US" dirty="0">
                          <a:solidFill>
                            <a:schemeClr val="tx1"/>
                          </a:solidFill>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hlinkClick r:id="rId4"/>
                        </a:rPr>
                        <a:t>http://3.6.93.248/composer.json</a:t>
                      </a:r>
                      <a:r>
                        <a:rPr lang="en-US" dirty="0">
                          <a:solidFill>
                            <a:schemeClr val="tx1"/>
                          </a:solidFill>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a:txBody>
                  <a:tcPr>
                    <a:solidFill>
                      <a:schemeClr val="bg2"/>
                    </a:solidFill>
                  </a:tcPr>
                </a:tc>
                <a:extLst>
                  <a:ext uri="{0D108BD9-81ED-4DB2-BD59-A6C34878D82A}">
                    <a16:rowId xmlns:a16="http://schemas.microsoft.com/office/drawing/2014/main" val="3920229197"/>
                  </a:ext>
                </a:extLst>
              </a:tr>
            </a:tbl>
          </a:graphicData>
        </a:graphic>
      </p:graphicFrame>
    </p:spTree>
    <p:extLst>
      <p:ext uri="{BB962C8B-B14F-4D97-AF65-F5344CB8AC3E}">
        <p14:creationId xmlns:p14="http://schemas.microsoft.com/office/powerpoint/2010/main" val="2791024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2FC6-94DA-4FCA-B1F8-5D1C933E14C3}"/>
              </a:ext>
            </a:extLst>
          </p:cNvPr>
          <p:cNvSpPr>
            <a:spLocks noGrp="1"/>
          </p:cNvSpPr>
          <p:nvPr>
            <p:ph type="title"/>
          </p:nvPr>
        </p:nvSpPr>
        <p:spPr>
          <a:xfrm>
            <a:off x="838200" y="18255"/>
            <a:ext cx="10515600" cy="1325563"/>
          </a:xfrm>
        </p:spPr>
        <p:txBody>
          <a:bodyPr/>
          <a:lstStyle/>
          <a:p>
            <a:r>
              <a:rPr lang="en-US" dirty="0"/>
              <a:t>Observations</a:t>
            </a:r>
          </a:p>
        </p:txBody>
      </p:sp>
      <p:sp>
        <p:nvSpPr>
          <p:cNvPr id="3" name="Content Placeholder 2">
            <a:extLst>
              <a:ext uri="{FF2B5EF4-FFF2-40B4-BE49-F238E27FC236}">
                <a16:creationId xmlns:a16="http://schemas.microsoft.com/office/drawing/2014/main" id="{72C22CF8-55FF-4A19-A4EC-CD28AD2F803B}"/>
              </a:ext>
            </a:extLst>
          </p:cNvPr>
          <p:cNvSpPr>
            <a:spLocks noGrp="1"/>
          </p:cNvSpPr>
          <p:nvPr>
            <p:ph idx="1"/>
          </p:nvPr>
        </p:nvSpPr>
        <p:spPr>
          <a:xfrm>
            <a:off x="838200" y="1343818"/>
            <a:ext cx="10515600" cy="4351338"/>
          </a:xfrm>
        </p:spPr>
        <p:txBody>
          <a:bodyPr/>
          <a:lstStyle/>
          <a:p>
            <a:r>
              <a:rPr lang="en-US" dirty="0"/>
              <a:t>Go to </a:t>
            </a:r>
            <a:r>
              <a:rPr lang="en-US" dirty="0">
                <a:hlinkClick r:id="rId2"/>
              </a:rPr>
              <a:t>http://13.234.119.115/robots.txt</a:t>
            </a:r>
            <a:r>
              <a:rPr lang="en-US" dirty="0"/>
              <a:t> .</a:t>
            </a:r>
          </a:p>
          <a:p>
            <a:r>
              <a:rPr lang="en-US" dirty="0"/>
              <a:t> robots.txt file will open.</a:t>
            </a:r>
          </a:p>
          <a:p>
            <a:r>
              <a:rPr lang="en-US" dirty="0"/>
              <a:t>Image of the customer , images of the products , all the product page info and the administrator directory will be visible.</a:t>
            </a:r>
          </a:p>
          <a:p>
            <a:r>
              <a:rPr lang="en-US" dirty="0" err="1"/>
              <a:t>ovidentiaCMS</a:t>
            </a:r>
            <a:r>
              <a:rPr lang="en-US" dirty="0"/>
              <a:t> also suffers from weak password ; which lets the attacker get inside the administrator panel without much trying.</a:t>
            </a:r>
          </a:p>
        </p:txBody>
      </p:sp>
      <p:pic>
        <p:nvPicPr>
          <p:cNvPr id="10" name="Picture 9" descr="Graphical user interface, application&#10;&#10;Description automatically generated">
            <a:extLst>
              <a:ext uri="{FF2B5EF4-FFF2-40B4-BE49-F238E27FC236}">
                <a16:creationId xmlns:a16="http://schemas.microsoft.com/office/drawing/2014/main" id="{78B2DDC1-0D5F-4CAC-B9E5-C55B922D8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30129"/>
            <a:ext cx="12192000" cy="1927871"/>
          </a:xfrm>
          <a:prstGeom prst="rect">
            <a:avLst/>
          </a:prstGeom>
        </p:spPr>
      </p:pic>
    </p:spTree>
    <p:extLst>
      <p:ext uri="{BB962C8B-B14F-4D97-AF65-F5344CB8AC3E}">
        <p14:creationId xmlns:p14="http://schemas.microsoft.com/office/powerpoint/2010/main" val="40744319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30B97-6AC8-4405-9E5F-6D1F89A16224}"/>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a:t>POC</a:t>
            </a:r>
          </a:p>
        </p:txBody>
      </p:sp>
      <p:pic>
        <p:nvPicPr>
          <p:cNvPr id="5" name="Content Placeholder 4" descr="Table&#10;&#10;Description automatically generated">
            <a:extLst>
              <a:ext uri="{FF2B5EF4-FFF2-40B4-BE49-F238E27FC236}">
                <a16:creationId xmlns:a16="http://schemas.microsoft.com/office/drawing/2014/main" id="{6078B6B7-D855-4AC5-87B1-D23044B62C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7953"/>
          <a:stretch/>
        </p:blipFill>
        <p:spPr>
          <a:xfrm>
            <a:off x="838200" y="1845426"/>
            <a:ext cx="10512547" cy="4450303"/>
          </a:xfrm>
          <a:prstGeom prst="rect">
            <a:avLst/>
          </a:prstGeom>
        </p:spPr>
      </p:pic>
    </p:spTree>
    <p:extLst>
      <p:ext uri="{BB962C8B-B14F-4D97-AF65-F5344CB8AC3E}">
        <p14:creationId xmlns:p14="http://schemas.microsoft.com/office/powerpoint/2010/main" val="3196129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AB1370-B8A2-4D67-BB7C-7CCB67202C34}"/>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a:t>POC</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1984A913-995A-41C2-A6BE-22C85BD19D9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21604"/>
          <a:stretch/>
        </p:blipFill>
        <p:spPr>
          <a:xfrm>
            <a:off x="838200" y="1845426"/>
            <a:ext cx="10512547" cy="4450303"/>
          </a:xfrm>
          <a:prstGeom prst="rect">
            <a:avLst/>
          </a:prstGeom>
        </p:spPr>
      </p:pic>
      <p:sp>
        <p:nvSpPr>
          <p:cNvPr id="8" name="TextBox 7">
            <a:extLst>
              <a:ext uri="{FF2B5EF4-FFF2-40B4-BE49-F238E27FC236}">
                <a16:creationId xmlns:a16="http://schemas.microsoft.com/office/drawing/2014/main" id="{8ECD5443-B818-4BCD-BDA9-B738A949BC7C}"/>
              </a:ext>
            </a:extLst>
          </p:cNvPr>
          <p:cNvSpPr txBox="1"/>
          <p:nvPr/>
        </p:nvSpPr>
        <p:spPr>
          <a:xfrm>
            <a:off x="4805947" y="6295729"/>
            <a:ext cx="2577052" cy="369332"/>
          </a:xfrm>
          <a:prstGeom prst="rect">
            <a:avLst/>
          </a:prstGeom>
          <a:noFill/>
        </p:spPr>
        <p:txBody>
          <a:bodyPr wrap="none" rtlCol="0">
            <a:spAutoFit/>
          </a:bodyPr>
          <a:lstStyle/>
          <a:p>
            <a:r>
              <a:rPr lang="en-US" dirty="0" err="1"/>
              <a:t>ovedentiaCMS</a:t>
            </a:r>
            <a:r>
              <a:rPr lang="en-US" dirty="0"/>
              <a:t> main page</a:t>
            </a:r>
          </a:p>
        </p:txBody>
      </p:sp>
    </p:spTree>
    <p:extLst>
      <p:ext uri="{BB962C8B-B14F-4D97-AF65-F5344CB8AC3E}">
        <p14:creationId xmlns:p14="http://schemas.microsoft.com/office/powerpoint/2010/main" val="2261045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9725-A2DD-44D3-9477-D17B1EC2426E}"/>
              </a:ext>
            </a:extLst>
          </p:cNvPr>
          <p:cNvSpPr>
            <a:spLocks noGrp="1"/>
          </p:cNvSpPr>
          <p:nvPr>
            <p:ph type="title"/>
          </p:nvPr>
        </p:nvSpPr>
        <p:spPr>
          <a:xfrm>
            <a:off x="481013" y="3752849"/>
            <a:ext cx="3290887" cy="2452687"/>
          </a:xfrm>
        </p:spPr>
        <p:txBody>
          <a:bodyPr anchor="ctr">
            <a:normAutofit/>
          </a:bodyPr>
          <a:lstStyle/>
          <a:p>
            <a:r>
              <a:rPr lang="en-US" sz="6000" dirty="0"/>
              <a:t>POC</a:t>
            </a:r>
          </a:p>
        </p:txBody>
      </p:sp>
      <p:pic>
        <p:nvPicPr>
          <p:cNvPr id="5" name="Picture 4" descr="Graphical user interface, text, application&#10;&#10;Description automatically generated">
            <a:extLst>
              <a:ext uri="{FF2B5EF4-FFF2-40B4-BE49-F238E27FC236}">
                <a16:creationId xmlns:a16="http://schemas.microsoft.com/office/drawing/2014/main" id="{E1CAB68F-63A9-4F2A-B47F-8D2CCA7BB142}"/>
              </a:ext>
            </a:extLst>
          </p:cNvPr>
          <p:cNvPicPr>
            <a:picLocks noChangeAspect="1"/>
          </p:cNvPicPr>
          <p:nvPr/>
        </p:nvPicPr>
        <p:blipFill rotWithShape="1">
          <a:blip r:embed="rId2">
            <a:extLst>
              <a:ext uri="{28A0092B-C50C-407E-A947-70E740481C1C}">
                <a14:useLocalDpi xmlns:a14="http://schemas.microsoft.com/office/drawing/2010/main" val="0"/>
              </a:ext>
            </a:extLst>
          </a:blip>
          <a:srcRect b="3659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B7FEE528-40F1-4116-9987-61615E6666CE}"/>
              </a:ext>
            </a:extLst>
          </p:cNvPr>
          <p:cNvSpPr>
            <a:spLocks noGrp="1"/>
          </p:cNvSpPr>
          <p:nvPr>
            <p:ph idx="1"/>
          </p:nvPr>
        </p:nvSpPr>
        <p:spPr>
          <a:xfrm>
            <a:off x="4223982" y="3752850"/>
            <a:ext cx="7485413" cy="2452687"/>
          </a:xfrm>
        </p:spPr>
        <p:txBody>
          <a:bodyPr anchor="ctr">
            <a:normAutofit/>
          </a:bodyPr>
          <a:lstStyle/>
          <a:p>
            <a:pPr marL="0" indent="0">
              <a:buNone/>
            </a:pPr>
            <a:r>
              <a:rPr lang="en-US" sz="2400" dirty="0"/>
              <a:t>Logged into </a:t>
            </a:r>
            <a:r>
              <a:rPr lang="en-US" sz="2400" dirty="0" err="1"/>
              <a:t>ovedentiaCMS</a:t>
            </a:r>
            <a:r>
              <a:rPr lang="en-US" sz="2400" dirty="0"/>
              <a:t> using default Login id and password i.e. </a:t>
            </a:r>
            <a:r>
              <a:rPr lang="en-US" sz="2400" dirty="0" err="1">
                <a:hlinkClick r:id="rId3"/>
              </a:rPr>
              <a:t>admin@admin.bab</a:t>
            </a:r>
            <a:r>
              <a:rPr lang="en-US" sz="2400" dirty="0"/>
              <a:t> and 012345678 .</a:t>
            </a:r>
          </a:p>
          <a:p>
            <a:pPr marL="0" indent="0">
              <a:buNone/>
            </a:pPr>
            <a:r>
              <a:rPr lang="en-US" sz="2400" dirty="0"/>
              <a:t>Also changed Language to English</a:t>
            </a:r>
          </a:p>
        </p:txBody>
      </p:sp>
    </p:spTree>
    <p:extLst>
      <p:ext uri="{BB962C8B-B14F-4D97-AF65-F5344CB8AC3E}">
        <p14:creationId xmlns:p14="http://schemas.microsoft.com/office/powerpoint/2010/main" val="3035113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D4E1-9E78-4705-BCC5-193864694BAE}"/>
              </a:ext>
            </a:extLst>
          </p:cNvPr>
          <p:cNvSpPr>
            <a:spLocks noGrp="1"/>
          </p:cNvSpPr>
          <p:nvPr>
            <p:ph type="title"/>
          </p:nvPr>
        </p:nvSpPr>
        <p:spPr>
          <a:xfrm>
            <a:off x="5257800" y="-423612"/>
            <a:ext cx="10515600" cy="1325563"/>
          </a:xfrm>
        </p:spPr>
        <p:txBody>
          <a:bodyPr/>
          <a:lstStyle/>
          <a:p>
            <a:r>
              <a:rPr lang="en-US" dirty="0"/>
              <a:t>POC</a:t>
            </a:r>
          </a:p>
        </p:txBody>
      </p:sp>
      <p:sp>
        <p:nvSpPr>
          <p:cNvPr id="3" name="Content Placeholder 2">
            <a:extLst>
              <a:ext uri="{FF2B5EF4-FFF2-40B4-BE49-F238E27FC236}">
                <a16:creationId xmlns:a16="http://schemas.microsoft.com/office/drawing/2014/main" id="{E572C6C2-E55F-4B2C-A213-FC1771CBE5BF}"/>
              </a:ext>
            </a:extLst>
          </p:cNvPr>
          <p:cNvSpPr>
            <a:spLocks noGrp="1"/>
          </p:cNvSpPr>
          <p:nvPr>
            <p:ph idx="1"/>
          </p:nvPr>
        </p:nvSpPr>
        <p:spPr>
          <a:xfrm>
            <a:off x="0" y="596972"/>
            <a:ext cx="10515600" cy="4351338"/>
          </a:xfrm>
        </p:spPr>
        <p:txBody>
          <a:bodyPr/>
          <a:lstStyle/>
          <a:p>
            <a:pPr marL="0" indent="0">
              <a:buNone/>
            </a:pPr>
            <a:r>
              <a:rPr lang="en-US" dirty="0"/>
              <a:t>Entered Administrator panel</a:t>
            </a:r>
          </a:p>
        </p:txBody>
      </p:sp>
      <p:pic>
        <p:nvPicPr>
          <p:cNvPr id="5" name="Picture 4" descr="Graphical user interface, application&#10;&#10;Description automatically generated">
            <a:extLst>
              <a:ext uri="{FF2B5EF4-FFF2-40B4-BE49-F238E27FC236}">
                <a16:creationId xmlns:a16="http://schemas.microsoft.com/office/drawing/2014/main" id="{DFF1376A-4020-4DB6-9C3D-A8EC7ACAD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3941"/>
            <a:ext cx="12192000" cy="5674059"/>
          </a:xfrm>
          <a:prstGeom prst="rect">
            <a:avLst/>
          </a:prstGeom>
        </p:spPr>
      </p:pic>
    </p:spTree>
    <p:extLst>
      <p:ext uri="{BB962C8B-B14F-4D97-AF65-F5344CB8AC3E}">
        <p14:creationId xmlns:p14="http://schemas.microsoft.com/office/powerpoint/2010/main" val="773106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4392B-EF8C-4160-9070-C5FE9A4FB153}"/>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POC – </a:t>
            </a:r>
            <a:r>
              <a:rPr lang="en-US" sz="5200" kern="1200" dirty="0" err="1">
                <a:solidFill>
                  <a:schemeClr val="tx1"/>
                </a:solidFill>
                <a:latin typeface="+mj-lt"/>
                <a:ea typeface="+mj-ea"/>
                <a:cs typeface="+mj-cs"/>
              </a:rPr>
              <a:t>composer.lock</a:t>
            </a:r>
            <a:r>
              <a:rPr lang="en-US" sz="5200" kern="1200" dirty="0">
                <a:solidFill>
                  <a:schemeClr val="tx1"/>
                </a:solidFill>
                <a:latin typeface="+mj-lt"/>
                <a:ea typeface="+mj-ea"/>
                <a:cs typeface="+mj-cs"/>
              </a:rPr>
              <a:t> , </a:t>
            </a:r>
            <a:r>
              <a:rPr lang="en-US" sz="5200" kern="1200" dirty="0" err="1">
                <a:solidFill>
                  <a:schemeClr val="tx1"/>
                </a:solidFill>
                <a:latin typeface="+mj-lt"/>
                <a:ea typeface="+mj-ea"/>
                <a:cs typeface="+mj-cs"/>
              </a:rPr>
              <a:t>composer.json</a:t>
            </a:r>
            <a:endParaRPr lang="en-US" sz="5200" kern="1200" dirty="0">
              <a:solidFill>
                <a:schemeClr val="tx1"/>
              </a:solidFill>
              <a:latin typeface="+mj-lt"/>
              <a:ea typeface="+mj-ea"/>
              <a:cs typeface="+mj-cs"/>
            </a:endParaRPr>
          </a:p>
        </p:txBody>
      </p:sp>
      <p:pic>
        <p:nvPicPr>
          <p:cNvPr id="5" name="Content Placeholder 4" descr="Graphical user interface, application, Word&#10;&#10;Description automatically generated">
            <a:extLst>
              <a:ext uri="{FF2B5EF4-FFF2-40B4-BE49-F238E27FC236}">
                <a16:creationId xmlns:a16="http://schemas.microsoft.com/office/drawing/2014/main" id="{9E2200FD-3D43-4583-9918-6C6D936759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1519" b="1"/>
          <a:stretch/>
        </p:blipFill>
        <p:spPr>
          <a:xfrm>
            <a:off x="198741" y="2410448"/>
            <a:ext cx="5803323" cy="389035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A6BAA3EF-2D6B-43D4-979C-8ABB074F944B}"/>
              </a:ext>
            </a:extLst>
          </p:cNvPr>
          <p:cNvPicPr>
            <a:picLocks noChangeAspect="1"/>
          </p:cNvPicPr>
          <p:nvPr/>
        </p:nvPicPr>
        <p:blipFill rotWithShape="1">
          <a:blip r:embed="rId3">
            <a:extLst>
              <a:ext uri="{28A0092B-C50C-407E-A947-70E740481C1C}">
                <a14:useLocalDpi xmlns:a14="http://schemas.microsoft.com/office/drawing/2010/main" val="0"/>
              </a:ext>
            </a:extLst>
          </a:blip>
          <a:srcRect r="23921" b="-2"/>
          <a:stretch/>
        </p:blipFill>
        <p:spPr>
          <a:xfrm>
            <a:off x="6189934" y="2410448"/>
            <a:ext cx="5803323" cy="3890357"/>
          </a:xfrm>
          <a:prstGeom prst="rect">
            <a:avLst/>
          </a:prstGeom>
        </p:spPr>
      </p:pic>
    </p:spTree>
    <p:extLst>
      <p:ext uri="{BB962C8B-B14F-4D97-AF65-F5344CB8AC3E}">
        <p14:creationId xmlns:p14="http://schemas.microsoft.com/office/powerpoint/2010/main" val="2515661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F5D6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5DB515C-5CEE-4986-A03B-04DB7C5CDD13}"/>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a:solidFill>
                  <a:srgbClr val="4F5D6C"/>
                </a:solidFill>
              </a:rPr>
              <a:t>POC</a:t>
            </a:r>
          </a:p>
        </p:txBody>
      </p:sp>
      <p:sp>
        <p:nvSpPr>
          <p:cNvPr id="3" name="Content Placeholder 2">
            <a:extLst>
              <a:ext uri="{FF2B5EF4-FFF2-40B4-BE49-F238E27FC236}">
                <a16:creationId xmlns:a16="http://schemas.microsoft.com/office/drawing/2014/main" id="{8A4FC438-8427-4BEA-BF8A-28AB33870921}"/>
              </a:ext>
            </a:extLst>
          </p:cNvPr>
          <p:cNvSpPr>
            <a:spLocks noGrp="1"/>
          </p:cNvSpPr>
          <p:nvPr>
            <p:ph idx="1"/>
          </p:nvPr>
        </p:nvSpPr>
        <p:spPr>
          <a:xfrm>
            <a:off x="1709530" y="5799489"/>
            <a:ext cx="8767860" cy="440822"/>
          </a:xfrm>
        </p:spPr>
        <p:txBody>
          <a:bodyPr vert="horz" lIns="91440" tIns="45720" rIns="91440" bIns="45720" rtlCol="0">
            <a:normAutofit/>
          </a:bodyPr>
          <a:lstStyle/>
          <a:p>
            <a:pPr marL="0" indent="0" algn="ctr">
              <a:buNone/>
            </a:pPr>
            <a:r>
              <a:rPr lang="en-US" sz="2000" dirty="0">
                <a:solidFill>
                  <a:srgbClr val="4F5D6C"/>
                </a:solidFill>
              </a:rPr>
              <a:t>Userlist.txt - Shows some accounts of sellers</a:t>
            </a:r>
          </a:p>
        </p:txBody>
      </p:sp>
      <p:pic>
        <p:nvPicPr>
          <p:cNvPr id="7" name="Picture 6" descr="Graphical user interface, application, Word&#10;&#10;Description automatically generated">
            <a:extLst>
              <a:ext uri="{FF2B5EF4-FFF2-40B4-BE49-F238E27FC236}">
                <a16:creationId xmlns:a16="http://schemas.microsoft.com/office/drawing/2014/main" id="{19C2307B-47E1-4179-943F-0D02EAAC7B06}"/>
              </a:ext>
            </a:extLst>
          </p:cNvPr>
          <p:cNvPicPr>
            <a:picLocks noChangeAspect="1"/>
          </p:cNvPicPr>
          <p:nvPr/>
        </p:nvPicPr>
        <p:blipFill rotWithShape="1">
          <a:blip r:embed="rId2">
            <a:extLst>
              <a:ext uri="{28A0092B-C50C-407E-A947-70E740481C1C}">
                <a14:useLocalDpi xmlns:a14="http://schemas.microsoft.com/office/drawing/2010/main" val="0"/>
              </a:ext>
            </a:extLst>
          </a:blip>
          <a:srcRect r="41700" b="-1"/>
          <a:stretch/>
        </p:blipFill>
        <p:spPr>
          <a:xfrm>
            <a:off x="243840" y="256540"/>
            <a:ext cx="11704320" cy="3764276"/>
          </a:xfrm>
          <a:prstGeom prst="rect">
            <a:avLst/>
          </a:prstGeom>
        </p:spPr>
      </p:pic>
    </p:spTree>
    <p:extLst>
      <p:ext uri="{BB962C8B-B14F-4D97-AF65-F5344CB8AC3E}">
        <p14:creationId xmlns:p14="http://schemas.microsoft.com/office/powerpoint/2010/main" val="3283867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CC96-073C-43D2-95C2-CE13A9081298}"/>
              </a:ext>
            </a:extLst>
          </p:cNvPr>
          <p:cNvSpPr>
            <a:spLocks noGrp="1"/>
          </p:cNvSpPr>
          <p:nvPr>
            <p:ph type="title"/>
          </p:nvPr>
        </p:nvSpPr>
        <p:spPr/>
        <p:txBody>
          <a:bodyPr/>
          <a:lstStyle/>
          <a:p>
            <a:r>
              <a:rPr lang="en-US"/>
              <a:t>Observation</a:t>
            </a:r>
            <a:endParaRPr lang="en-US" dirty="0"/>
          </a:p>
        </p:txBody>
      </p:sp>
      <p:sp>
        <p:nvSpPr>
          <p:cNvPr id="3" name="Content Placeholder 2">
            <a:extLst>
              <a:ext uri="{FF2B5EF4-FFF2-40B4-BE49-F238E27FC236}">
                <a16:creationId xmlns:a16="http://schemas.microsoft.com/office/drawing/2014/main" id="{8A3B6960-39B6-4965-ABD5-AE318AE665E1}"/>
              </a:ext>
            </a:extLst>
          </p:cNvPr>
          <p:cNvSpPr>
            <a:spLocks noGrp="1"/>
          </p:cNvSpPr>
          <p:nvPr>
            <p:ph idx="1"/>
          </p:nvPr>
        </p:nvSpPr>
        <p:spPr/>
        <p:txBody>
          <a:bodyPr/>
          <a:lstStyle/>
          <a:p>
            <a:pPr marL="0" indent="0">
              <a:buNone/>
            </a:pPr>
            <a:r>
              <a:rPr lang="en-US"/>
              <a:t>Navigate to the Main page of the website where you will see category option , click on “T-Shirts” or “Socks” or “Shoes” to get into this URL.</a:t>
            </a:r>
          </a:p>
          <a:p>
            <a:pPr marL="0" indent="0">
              <a:buNone/>
            </a:pPr>
            <a:r>
              <a:rPr lang="en-US"/>
              <a:t>Notice the get parameter in the url ; apply a single quote after the parameter and it will throw a MySQL error.</a:t>
            </a:r>
            <a:endParaRPr lang="en-US" dirty="0"/>
          </a:p>
        </p:txBody>
      </p:sp>
      <p:pic>
        <p:nvPicPr>
          <p:cNvPr id="5" name="Picture 4">
            <a:extLst>
              <a:ext uri="{FF2B5EF4-FFF2-40B4-BE49-F238E27FC236}">
                <a16:creationId xmlns:a16="http://schemas.microsoft.com/office/drawing/2014/main" id="{024693E5-C6D7-49B9-A04C-B7E2F582C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364" y="4310743"/>
            <a:ext cx="11601272" cy="800088"/>
          </a:xfrm>
          <a:prstGeom prst="rect">
            <a:avLst/>
          </a:prstGeom>
        </p:spPr>
      </p:pic>
    </p:spTree>
    <p:extLst>
      <p:ext uri="{BB962C8B-B14F-4D97-AF65-F5344CB8AC3E}">
        <p14:creationId xmlns:p14="http://schemas.microsoft.com/office/powerpoint/2010/main" val="1158453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5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55395E"/>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84F8E5-BA79-48E9-AEAB-DCD11D585A9A}"/>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a:solidFill>
                  <a:srgbClr val="55395E"/>
                </a:solidFill>
              </a:rPr>
              <a:t>POC</a:t>
            </a:r>
          </a:p>
        </p:txBody>
      </p:sp>
      <p:pic>
        <p:nvPicPr>
          <p:cNvPr id="5" name="Content Placeholder 4" descr="Graphical user interface, application&#10;&#10;Description automatically generated">
            <a:extLst>
              <a:ext uri="{FF2B5EF4-FFF2-40B4-BE49-F238E27FC236}">
                <a16:creationId xmlns:a16="http://schemas.microsoft.com/office/drawing/2014/main" id="{9F48ED50-B97A-47E7-A4A6-6C8C094AF4E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72" r="1" b="36056"/>
          <a:stretch/>
        </p:blipFill>
        <p:spPr>
          <a:xfrm>
            <a:off x="243840" y="256540"/>
            <a:ext cx="11704320" cy="3764276"/>
          </a:xfrm>
          <a:prstGeom prst="rect">
            <a:avLst/>
          </a:prstGeom>
        </p:spPr>
      </p:pic>
    </p:spTree>
    <p:extLst>
      <p:ext uri="{BB962C8B-B14F-4D97-AF65-F5344CB8AC3E}">
        <p14:creationId xmlns:p14="http://schemas.microsoft.com/office/powerpoint/2010/main" val="29227190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F595-938A-4765-AB0F-8A8D0689769F}"/>
              </a:ext>
            </a:extLst>
          </p:cNvPr>
          <p:cNvSpPr>
            <a:spLocks noGrp="1"/>
          </p:cNvSpPr>
          <p:nvPr>
            <p:ph type="title"/>
          </p:nvPr>
        </p:nvSpPr>
        <p:spPr/>
        <p:txBody>
          <a:bodyPr/>
          <a:lstStyle/>
          <a:p>
            <a:r>
              <a:rPr lang="en-US" dirty="0"/>
              <a:t>Business Impact - High</a:t>
            </a:r>
          </a:p>
        </p:txBody>
      </p:sp>
      <p:sp>
        <p:nvSpPr>
          <p:cNvPr id="3" name="Content Placeholder 2">
            <a:extLst>
              <a:ext uri="{FF2B5EF4-FFF2-40B4-BE49-F238E27FC236}">
                <a16:creationId xmlns:a16="http://schemas.microsoft.com/office/drawing/2014/main" id="{F565F97F-BBE8-4FF1-8832-829A15DD767E}"/>
              </a:ext>
            </a:extLst>
          </p:cNvPr>
          <p:cNvSpPr>
            <a:spLocks noGrp="1"/>
          </p:cNvSpPr>
          <p:nvPr>
            <p:ph idx="1"/>
          </p:nvPr>
        </p:nvSpPr>
        <p:spPr/>
        <p:txBody>
          <a:bodyPr/>
          <a:lstStyle/>
          <a:p>
            <a:pPr marL="0" indent="0">
              <a:spcBef>
                <a:spcPts val="0"/>
              </a:spcBef>
              <a:buNone/>
            </a:pPr>
            <a:r>
              <a:rPr lang="en-US" sz="2800" dirty="0">
                <a:solidFill>
                  <a:schemeClr val="dk1"/>
                </a:solidFill>
                <a:latin typeface="Calibri"/>
                <a:ea typeface="Calibri"/>
                <a:cs typeface="Calibri"/>
                <a:sym typeface="Calibri"/>
              </a:rPr>
              <a:t>A hacker can get all the information of the CMS and also get access to administrator Log ins thus compromising the name of the company.</a:t>
            </a:r>
          </a:p>
          <a:p>
            <a:pPr marL="0" marR="0" lvl="0" indent="0" algn="l" rtl="0">
              <a:spcBef>
                <a:spcPts val="0"/>
              </a:spcBef>
              <a:spcAft>
                <a:spcPts val="0"/>
              </a:spcAft>
              <a:buNone/>
            </a:pPr>
            <a:endParaRPr lang="en-US" dirty="0"/>
          </a:p>
          <a:p>
            <a:pPr marL="0" indent="0">
              <a:buNone/>
            </a:pPr>
            <a:r>
              <a:rPr lang="en-US" dirty="0"/>
              <a:t>A malicious hacker can take important information from seller point of view and what products every seller is selling and at what price.</a:t>
            </a:r>
          </a:p>
        </p:txBody>
      </p:sp>
    </p:spTree>
    <p:extLst>
      <p:ext uri="{BB962C8B-B14F-4D97-AF65-F5344CB8AC3E}">
        <p14:creationId xmlns:p14="http://schemas.microsoft.com/office/powerpoint/2010/main" val="2874666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9F98C-66AD-4BBE-9231-081604E29EB9}"/>
              </a:ext>
            </a:extLst>
          </p:cNvPr>
          <p:cNvSpPr>
            <a:spLocks noGrp="1"/>
          </p:cNvSpPr>
          <p:nvPr>
            <p:ph type="title"/>
          </p:nvPr>
        </p:nvSpPr>
        <p:spPr>
          <a:xfrm>
            <a:off x="0" y="0"/>
            <a:ext cx="10515600" cy="1325563"/>
          </a:xfrm>
        </p:spPr>
        <p:txBody>
          <a:bodyPr/>
          <a:lstStyle/>
          <a:p>
            <a:r>
              <a:rPr lang="en-US" dirty="0"/>
              <a:t>Recommendations</a:t>
            </a:r>
          </a:p>
        </p:txBody>
      </p:sp>
      <p:sp>
        <p:nvSpPr>
          <p:cNvPr id="3" name="Content Placeholder 2">
            <a:extLst>
              <a:ext uri="{FF2B5EF4-FFF2-40B4-BE49-F238E27FC236}">
                <a16:creationId xmlns:a16="http://schemas.microsoft.com/office/drawing/2014/main" id="{85FB85F1-C487-4DD1-971D-C78E71FEEAAB}"/>
              </a:ext>
            </a:extLst>
          </p:cNvPr>
          <p:cNvSpPr>
            <a:spLocks noGrp="1"/>
          </p:cNvSpPr>
          <p:nvPr>
            <p:ph idx="1"/>
          </p:nvPr>
        </p:nvSpPr>
        <p:spPr>
          <a:xfrm>
            <a:off x="0" y="1099115"/>
            <a:ext cx="10515600" cy="4351338"/>
          </a:xfrm>
        </p:spPr>
        <p:txBody>
          <a:bodyPr/>
          <a:lstStyle/>
          <a:p>
            <a:pPr marL="685800" lvl="1" indent="-228600" algn="l" rtl="0">
              <a:lnSpc>
                <a:spcPct val="90000"/>
              </a:lnSpc>
              <a:spcBef>
                <a:spcPts val="500"/>
              </a:spcBef>
              <a:spcAft>
                <a:spcPts val="0"/>
              </a:spcAft>
              <a:buClr>
                <a:schemeClr val="dk1"/>
              </a:buClr>
              <a:buSzPts val="2000"/>
              <a:buChar char="•"/>
            </a:pPr>
            <a:r>
              <a:rPr lang="en-US" sz="2800" dirty="0"/>
              <a:t>Disable Directory Listing </a:t>
            </a:r>
            <a:endParaRPr lang="en-US" dirty="0"/>
          </a:p>
          <a:p>
            <a:pPr marL="685800" lvl="1" indent="-228600" algn="l" rtl="0">
              <a:lnSpc>
                <a:spcPct val="90000"/>
              </a:lnSpc>
              <a:spcBef>
                <a:spcPts val="500"/>
              </a:spcBef>
              <a:spcAft>
                <a:spcPts val="0"/>
              </a:spcAft>
              <a:buClr>
                <a:schemeClr val="dk1"/>
              </a:buClr>
              <a:buSzPts val="2000"/>
              <a:buChar char="•"/>
            </a:pPr>
            <a:r>
              <a:rPr lang="en-US" sz="2800" dirty="0"/>
              <a:t>Put an index.html in all folders with default message</a:t>
            </a:r>
          </a:p>
          <a:p>
            <a:pPr marL="685800" lvl="1" indent="-228600" algn="l" rtl="0">
              <a:lnSpc>
                <a:spcPct val="90000"/>
              </a:lnSpc>
              <a:spcBef>
                <a:spcPts val="500"/>
              </a:spcBef>
              <a:spcAft>
                <a:spcPts val="0"/>
              </a:spcAft>
              <a:buClr>
                <a:schemeClr val="dk1"/>
              </a:buClr>
              <a:buSzPts val="2000"/>
              <a:buChar char="•"/>
            </a:pPr>
            <a:r>
              <a:rPr lang="en-US" sz="2800" dirty="0"/>
              <a:t>Remove all the default passwords and usernames and put your own strong password made of at least 8 alpha – numeric characters.</a:t>
            </a:r>
            <a:endParaRPr lang="en-US" dirty="0"/>
          </a:p>
          <a:p>
            <a:pPr marL="0" indent="0">
              <a:buNone/>
            </a:pPr>
            <a:endParaRPr lang="en-US" dirty="0"/>
          </a:p>
        </p:txBody>
      </p:sp>
      <p:sp>
        <p:nvSpPr>
          <p:cNvPr id="5" name="Google Shape;475;p66">
            <a:extLst>
              <a:ext uri="{FF2B5EF4-FFF2-40B4-BE49-F238E27FC236}">
                <a16:creationId xmlns:a16="http://schemas.microsoft.com/office/drawing/2014/main" id="{2C0226B4-616C-49A8-88D2-8953AAC51E4B}"/>
              </a:ext>
            </a:extLst>
          </p:cNvPr>
          <p:cNvSpPr/>
          <p:nvPr/>
        </p:nvSpPr>
        <p:spPr>
          <a:xfrm>
            <a:off x="0" y="5046792"/>
            <a:ext cx="113538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dirty="0">
                <a:solidFill>
                  <a:schemeClr val="dk1"/>
                </a:solidFill>
                <a:latin typeface="Calibri"/>
                <a:ea typeface="Calibri"/>
                <a:cs typeface="Calibri"/>
                <a:sym typeface="Calibri"/>
              </a:rPr>
              <a:t>       https://cwe.mitre.org/data/definitions/548.html</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rPr>
              <a:t>       https://www.netsparker.com/blog/web-security/disable-directory-listing-web-servers/</a:t>
            </a:r>
            <a:endParaRPr sz="1800" i="1" dirty="0">
              <a:solidFill>
                <a:schemeClr val="dk1"/>
              </a:solidFill>
              <a:latin typeface="Calibri"/>
              <a:ea typeface="Calibri"/>
              <a:cs typeface="Calibri"/>
              <a:sym typeface="Calibri"/>
            </a:endParaRPr>
          </a:p>
        </p:txBody>
      </p:sp>
      <p:sp>
        <p:nvSpPr>
          <p:cNvPr id="7" name="Google Shape;476;p66">
            <a:extLst>
              <a:ext uri="{FF2B5EF4-FFF2-40B4-BE49-F238E27FC236}">
                <a16:creationId xmlns:a16="http://schemas.microsoft.com/office/drawing/2014/main" id="{42B23BF3-11F6-47FB-AC9C-BBB6ECD343DE}"/>
              </a:ext>
            </a:extLst>
          </p:cNvPr>
          <p:cNvSpPr txBox="1"/>
          <p:nvPr/>
        </p:nvSpPr>
        <p:spPr>
          <a:xfrm>
            <a:off x="0" y="3623049"/>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dirty="0">
                <a:solidFill>
                  <a:schemeClr val="dk1"/>
                </a:solidFill>
                <a:latin typeface="Calibri"/>
                <a:ea typeface="Calibri"/>
                <a:cs typeface="Calibri"/>
                <a:sym typeface="Calibri"/>
              </a:rPr>
              <a:t>References:</a:t>
            </a:r>
            <a:endParaRPr sz="4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3368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6F64-4C3D-4D3A-B4EE-311509234058}"/>
              </a:ext>
            </a:extLst>
          </p:cNvPr>
          <p:cNvSpPr>
            <a:spLocks noGrp="1"/>
          </p:cNvSpPr>
          <p:nvPr>
            <p:ph type="title"/>
          </p:nvPr>
        </p:nvSpPr>
        <p:spPr/>
        <p:txBody>
          <a:bodyPr/>
          <a:lstStyle/>
          <a:p>
            <a:r>
              <a:rPr lang="en-US" dirty="0"/>
              <a:t>9. Information Disclosure</a:t>
            </a:r>
          </a:p>
        </p:txBody>
      </p:sp>
      <p:graphicFrame>
        <p:nvGraphicFramePr>
          <p:cNvPr id="4" name="Table 4">
            <a:extLst>
              <a:ext uri="{FF2B5EF4-FFF2-40B4-BE49-F238E27FC236}">
                <a16:creationId xmlns:a16="http://schemas.microsoft.com/office/drawing/2014/main" id="{B1F9476C-21D8-48C2-83B6-39469364E2BD}"/>
              </a:ext>
            </a:extLst>
          </p:cNvPr>
          <p:cNvGraphicFramePr>
            <a:graphicFrameLocks noGrp="1"/>
          </p:cNvGraphicFramePr>
          <p:nvPr>
            <p:ph idx="1"/>
            <p:extLst>
              <p:ext uri="{D42A27DB-BD31-4B8C-83A1-F6EECF244321}">
                <p14:modId xmlns:p14="http://schemas.microsoft.com/office/powerpoint/2010/main" val="2160793219"/>
              </p:ext>
            </p:extLst>
          </p:nvPr>
        </p:nvGraphicFramePr>
        <p:xfrm>
          <a:off x="838200" y="1825624"/>
          <a:ext cx="10515600" cy="3234891"/>
        </p:xfrm>
        <a:graphic>
          <a:graphicData uri="http://schemas.openxmlformats.org/drawingml/2006/table">
            <a:tbl>
              <a:tblPr firstRow="1" bandRow="1">
                <a:tableStyleId>{5C22544A-7EE6-4342-B048-85BDC9FD1C3A}</a:tableStyleId>
              </a:tblPr>
              <a:tblGrid>
                <a:gridCol w="2982238">
                  <a:extLst>
                    <a:ext uri="{9D8B030D-6E8A-4147-A177-3AD203B41FA5}">
                      <a16:colId xmlns:a16="http://schemas.microsoft.com/office/drawing/2014/main" val="3456108853"/>
                    </a:ext>
                  </a:extLst>
                </a:gridCol>
                <a:gridCol w="7533362">
                  <a:extLst>
                    <a:ext uri="{9D8B030D-6E8A-4147-A177-3AD203B41FA5}">
                      <a16:colId xmlns:a16="http://schemas.microsoft.com/office/drawing/2014/main" val="3866834351"/>
                    </a:ext>
                  </a:extLst>
                </a:gridCol>
              </a:tblGrid>
              <a:tr h="3234891">
                <a:tc>
                  <a:txBody>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Information Disclosure</a:t>
                      </a:r>
                    </a:p>
                    <a:p>
                      <a:pPr algn="ctr"/>
                      <a:r>
                        <a:rPr lang="en-US" dirty="0">
                          <a:solidFill>
                            <a:schemeClr val="bg1"/>
                          </a:solidFill>
                        </a:rPr>
                        <a:t>(Low)</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Below mentioned </a:t>
                      </a:r>
                      <a:r>
                        <a:rPr lang="en-US" dirty="0" err="1">
                          <a:solidFill>
                            <a:schemeClr val="tx1"/>
                          </a:solidFill>
                        </a:rPr>
                        <a:t>url</a:t>
                      </a:r>
                      <a:r>
                        <a:rPr lang="en-US" dirty="0">
                          <a:solidFill>
                            <a:schemeClr val="tx1"/>
                          </a:solidFill>
                        </a:rPr>
                        <a:t> are affected by XSS :</a:t>
                      </a:r>
                    </a:p>
                    <a:p>
                      <a:endParaRPr lang="en-US" dirty="0">
                        <a:solidFill>
                          <a:schemeClr val="tx1"/>
                        </a:solidFill>
                      </a:endParaRPr>
                    </a:p>
                    <a:p>
                      <a:r>
                        <a:rPr lang="en-US" dirty="0">
                          <a:solidFill>
                            <a:schemeClr val="tx1"/>
                          </a:solidFill>
                        </a:rPr>
                        <a:t>Affected URL -  </a:t>
                      </a:r>
                      <a:r>
                        <a:rPr lang="en-US" dirty="0">
                          <a:solidFill>
                            <a:schemeClr val="tx1"/>
                          </a:solidFill>
                          <a:hlinkClick r:id="rId2"/>
                        </a:rPr>
                        <a:t>http://13.234.119.115/server-status/</a:t>
                      </a:r>
                      <a:endParaRPr lang="en-US" dirty="0">
                        <a:solidFill>
                          <a:schemeClr val="tx1"/>
                        </a:solidFill>
                      </a:endParaRPr>
                    </a:p>
                    <a:p>
                      <a:endParaRPr lang="en-US" dirty="0">
                        <a:solidFill>
                          <a:schemeClr val="tx1"/>
                        </a:solidFill>
                      </a:endParaRPr>
                    </a:p>
                    <a:p>
                      <a:r>
                        <a:rPr lang="en-US" dirty="0">
                          <a:solidFill>
                            <a:schemeClr val="tx1"/>
                          </a:solidFill>
                        </a:rPr>
                        <a:t>Below mentioned </a:t>
                      </a:r>
                      <a:r>
                        <a:rPr lang="en-US" dirty="0" err="1">
                          <a:solidFill>
                            <a:schemeClr val="tx1"/>
                          </a:solidFill>
                        </a:rPr>
                        <a:t>url</a:t>
                      </a:r>
                      <a:r>
                        <a:rPr lang="en-US" dirty="0">
                          <a:solidFill>
                            <a:schemeClr val="tx1"/>
                          </a:solidFill>
                        </a:rPr>
                        <a:t> disclose seller information due to development flaw:</a:t>
                      </a:r>
                    </a:p>
                    <a:p>
                      <a:endParaRPr lang="en-US" dirty="0">
                        <a:solidFill>
                          <a:schemeClr val="tx1"/>
                        </a:solidFill>
                      </a:endParaRPr>
                    </a:p>
                    <a:p>
                      <a:r>
                        <a:rPr lang="en-US" dirty="0">
                          <a:solidFill>
                            <a:schemeClr val="tx1"/>
                          </a:solidFill>
                        </a:rPr>
                        <a:t>Affected </a:t>
                      </a:r>
                      <a:r>
                        <a:rPr lang="en-US" dirty="0" err="1">
                          <a:solidFill>
                            <a:schemeClr val="tx1"/>
                          </a:solidFill>
                        </a:rPr>
                        <a:t>url</a:t>
                      </a:r>
                      <a:r>
                        <a:rPr lang="en-US" dirty="0">
                          <a:solidFill>
                            <a:schemeClr val="tx1"/>
                          </a:solidFill>
                        </a:rPr>
                        <a:t> - </a:t>
                      </a:r>
                      <a:r>
                        <a:rPr lang="en-US" dirty="0">
                          <a:solidFill>
                            <a:schemeClr val="tx1"/>
                          </a:solidFill>
                          <a:hlinkClick r:id="rId3"/>
                        </a:rPr>
                        <a:t>http://3.6.93.248/products/details.php?p_id=11</a:t>
                      </a:r>
                      <a:r>
                        <a:rPr lang="en-US" dirty="0">
                          <a:solidFill>
                            <a:schemeClr val="tx1"/>
                          </a:solidFill>
                        </a:rPr>
                        <a:t> </a:t>
                      </a:r>
                    </a:p>
                  </a:txBody>
                  <a:tcPr>
                    <a:solidFill>
                      <a:schemeClr val="bg2"/>
                    </a:solidFill>
                  </a:tcPr>
                </a:tc>
                <a:extLst>
                  <a:ext uri="{0D108BD9-81ED-4DB2-BD59-A6C34878D82A}">
                    <a16:rowId xmlns:a16="http://schemas.microsoft.com/office/drawing/2014/main" val="687382628"/>
                  </a:ext>
                </a:extLst>
              </a:tr>
            </a:tbl>
          </a:graphicData>
        </a:graphic>
      </p:graphicFrame>
    </p:spTree>
    <p:extLst>
      <p:ext uri="{BB962C8B-B14F-4D97-AF65-F5344CB8AC3E}">
        <p14:creationId xmlns:p14="http://schemas.microsoft.com/office/powerpoint/2010/main" val="480211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B8E0CD35-F752-41B0-AD72-829F5B4E5293}"/>
              </a:ext>
            </a:extLst>
          </p:cNvPr>
          <p:cNvPicPr>
            <a:picLocks noChangeAspect="1"/>
          </p:cNvPicPr>
          <p:nvPr/>
        </p:nvPicPr>
        <p:blipFill rotWithShape="1">
          <a:blip r:embed="rId2">
            <a:extLst>
              <a:ext uri="{28A0092B-C50C-407E-A947-70E740481C1C}">
                <a14:useLocalDpi xmlns:a14="http://schemas.microsoft.com/office/drawing/2010/main" val="0"/>
              </a:ext>
            </a:extLst>
          </a:blip>
          <a:srcRect l="4366" r="4391"/>
          <a:stretch/>
        </p:blipFill>
        <p:spPr>
          <a:xfrm>
            <a:off x="320040" y="320040"/>
            <a:ext cx="11548872" cy="4303462"/>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36CF73-8E1C-48C1-9B0B-03F0AA075B2D}"/>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rPr>
              <a:t>Observations</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82AA61-377F-4E3E-9E65-614C0D37BF52}"/>
              </a:ext>
            </a:extLst>
          </p:cNvPr>
          <p:cNvSpPr>
            <a:spLocks noGrp="1"/>
          </p:cNvSpPr>
          <p:nvPr>
            <p:ph idx="1"/>
          </p:nvPr>
        </p:nvSpPr>
        <p:spPr>
          <a:xfrm>
            <a:off x="4379976" y="5009083"/>
            <a:ext cx="6976872" cy="1345997"/>
          </a:xfrm>
        </p:spPr>
        <p:txBody>
          <a:bodyPr anchor="ctr">
            <a:normAutofit/>
          </a:bodyPr>
          <a:lstStyle/>
          <a:p>
            <a:pPr marL="0" indent="0">
              <a:buNone/>
            </a:pPr>
            <a:r>
              <a:rPr lang="en-US" sz="1700">
                <a:solidFill>
                  <a:schemeClr val="bg1"/>
                </a:solidFill>
              </a:rPr>
              <a:t>Go to </a:t>
            </a:r>
            <a:r>
              <a:rPr lang="en-US" sz="1700">
                <a:solidFill>
                  <a:schemeClr val="bg1"/>
                </a:solidFill>
                <a:hlinkClick r:id="rId3"/>
              </a:rPr>
              <a:t>http://3.6.93.248/products.php</a:t>
            </a:r>
            <a:r>
              <a:rPr lang="en-US" sz="1700">
                <a:solidFill>
                  <a:schemeClr val="bg1"/>
                </a:solidFill>
              </a:rPr>
              <a:t> and select any product. Click on seller information. It will display seller email id and other personal information. </a:t>
            </a:r>
          </a:p>
        </p:txBody>
      </p:sp>
    </p:spTree>
    <p:extLst>
      <p:ext uri="{BB962C8B-B14F-4D97-AF65-F5344CB8AC3E}">
        <p14:creationId xmlns:p14="http://schemas.microsoft.com/office/powerpoint/2010/main" val="782256488"/>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0EB7-97A0-4921-B5A3-396CED7903B0}"/>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D2A01652-E8C7-48EC-A48B-15809E5D2D77}"/>
              </a:ext>
            </a:extLst>
          </p:cNvPr>
          <p:cNvSpPr>
            <a:spLocks noGrp="1"/>
          </p:cNvSpPr>
          <p:nvPr>
            <p:ph idx="1"/>
          </p:nvPr>
        </p:nvSpPr>
        <p:spPr/>
        <p:txBody>
          <a:bodyPr/>
          <a:lstStyle/>
          <a:p>
            <a:r>
              <a:rPr lang="en-US" dirty="0"/>
              <a:t>Go to </a:t>
            </a:r>
            <a:r>
              <a:rPr lang="en-US" dirty="0">
                <a:hlinkClick r:id="rId2"/>
              </a:rPr>
              <a:t>http://13.234.119.115/server-status/</a:t>
            </a:r>
            <a:r>
              <a:rPr lang="en-US" dirty="0"/>
              <a:t> </a:t>
            </a:r>
          </a:p>
          <a:p>
            <a:r>
              <a:rPr lang="en-US" dirty="0"/>
              <a:t>It will open the apache server page which displays all the server related information.</a:t>
            </a:r>
          </a:p>
        </p:txBody>
      </p:sp>
    </p:spTree>
    <p:extLst>
      <p:ext uri="{BB962C8B-B14F-4D97-AF65-F5344CB8AC3E}">
        <p14:creationId xmlns:p14="http://schemas.microsoft.com/office/powerpoint/2010/main" val="14618560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1BE84-79B7-409E-9C45-9EF740B0526C}"/>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a:t>POC</a:t>
            </a:r>
          </a:p>
        </p:txBody>
      </p:sp>
      <p:pic>
        <p:nvPicPr>
          <p:cNvPr id="5" name="Content Placeholder 4" descr="Graphical user interface, text&#10;&#10;Description automatically generated">
            <a:extLst>
              <a:ext uri="{FF2B5EF4-FFF2-40B4-BE49-F238E27FC236}">
                <a16:creationId xmlns:a16="http://schemas.microsoft.com/office/drawing/2014/main" id="{558D36F7-56D0-4A16-9F9C-674AB4A31A0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75" r="-1" b="20664"/>
          <a:stretch/>
        </p:blipFill>
        <p:spPr>
          <a:xfrm>
            <a:off x="838200" y="1845426"/>
            <a:ext cx="10512547" cy="4450303"/>
          </a:xfrm>
          <a:prstGeom prst="rect">
            <a:avLst/>
          </a:prstGeom>
        </p:spPr>
      </p:pic>
    </p:spTree>
    <p:extLst>
      <p:ext uri="{BB962C8B-B14F-4D97-AF65-F5344CB8AC3E}">
        <p14:creationId xmlns:p14="http://schemas.microsoft.com/office/powerpoint/2010/main" val="1335541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00;p70">
            <a:extLst>
              <a:ext uri="{FF2B5EF4-FFF2-40B4-BE49-F238E27FC236}">
                <a16:creationId xmlns:a16="http://schemas.microsoft.com/office/drawing/2014/main" id="{606952D9-BE14-47C8-86E3-3A655E36013D}"/>
              </a:ext>
            </a:extLst>
          </p:cNvPr>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Business Impact – Moderate</a:t>
            </a:r>
            <a:endParaRPr/>
          </a:p>
        </p:txBody>
      </p:sp>
      <p:sp>
        <p:nvSpPr>
          <p:cNvPr id="9" name="Google Shape;502;p70">
            <a:extLst>
              <a:ext uri="{FF2B5EF4-FFF2-40B4-BE49-F238E27FC236}">
                <a16:creationId xmlns:a16="http://schemas.microsoft.com/office/drawing/2014/main" id="{FA09CA31-32A9-4920-96F5-CEB73C65A00C}"/>
              </a:ext>
            </a:extLst>
          </p:cNvPr>
          <p:cNvSpPr txBox="1"/>
          <p:nvPr/>
        </p:nvSpPr>
        <p:spPr>
          <a:xfrm>
            <a:off x="548416" y="1518249"/>
            <a:ext cx="9576659" cy="948726"/>
          </a:xfrm>
          <a:prstGeom prst="rect">
            <a:avLst/>
          </a:prstGeom>
          <a:noFill/>
          <a:ln>
            <a:noFill/>
          </a:ln>
        </p:spPr>
        <p:txBody>
          <a:bodyPr spcFirstLastPara="1" wrap="square" lIns="41475" tIns="41475" rIns="41475" bIns="41475"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Although this vulnerability does not have a direct impact to users or the server, though it can help the attacker in mapping the server architecture and plan further attacks on the server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 name="Google Shape;503;p70">
            <a:extLst>
              <a:ext uri="{FF2B5EF4-FFF2-40B4-BE49-F238E27FC236}">
                <a16:creationId xmlns:a16="http://schemas.microsoft.com/office/drawing/2014/main" id="{4DA90AB5-02C1-4311-A26C-CEE6F1B2A271}"/>
              </a:ext>
            </a:extLst>
          </p:cNvPr>
          <p:cNvSpPr txBox="1"/>
          <p:nvPr/>
        </p:nvSpPr>
        <p:spPr>
          <a:xfrm>
            <a:off x="436273" y="208262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dirty="0">
                <a:solidFill>
                  <a:schemeClr val="dk1"/>
                </a:solidFill>
                <a:latin typeface="Calibri"/>
                <a:ea typeface="Calibri"/>
                <a:cs typeface="Calibri"/>
                <a:sym typeface="Calibri"/>
              </a:rPr>
              <a:t>Recommendation</a:t>
            </a:r>
            <a:endParaRPr sz="4400" dirty="0">
              <a:solidFill>
                <a:schemeClr val="dk1"/>
              </a:solidFill>
              <a:latin typeface="Calibri"/>
              <a:ea typeface="Calibri"/>
              <a:cs typeface="Calibri"/>
              <a:sym typeface="Calibri"/>
            </a:endParaRPr>
          </a:p>
        </p:txBody>
      </p:sp>
      <p:sp>
        <p:nvSpPr>
          <p:cNvPr id="11" name="Google Shape;504;p70">
            <a:extLst>
              <a:ext uri="{FF2B5EF4-FFF2-40B4-BE49-F238E27FC236}">
                <a16:creationId xmlns:a16="http://schemas.microsoft.com/office/drawing/2014/main" id="{D98A2EE8-C333-4D8E-8C58-A587DB7684A0}"/>
              </a:ext>
            </a:extLst>
          </p:cNvPr>
          <p:cNvSpPr txBox="1">
            <a:spLocks/>
          </p:cNvSpPr>
          <p:nvPr/>
        </p:nvSpPr>
        <p:spPr>
          <a:xfrm>
            <a:off x="436273" y="3050995"/>
            <a:ext cx="9688802" cy="156150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400"/>
              <a:buFont typeface="Arial" panose="020B0604020202020204" pitchFamily="34" charset="0"/>
              <a:buNone/>
            </a:pPr>
            <a:r>
              <a:rPr lang="en-US" sz="2400"/>
              <a:t>Take the following precautions:</a:t>
            </a:r>
            <a:endParaRPr lang="en-US"/>
          </a:p>
          <a:p>
            <a:pPr lvl="1">
              <a:buClr>
                <a:schemeClr val="dk1"/>
              </a:buClr>
              <a:buSzPts val="2000"/>
            </a:pPr>
            <a:r>
              <a:rPr lang="en-US" sz="2000"/>
              <a:t>Disable all default pages and folders including server-status and server-info</a:t>
            </a:r>
            <a:endParaRPr lang="en-US"/>
          </a:p>
          <a:p>
            <a:pPr marL="457200" lvl="1" indent="0">
              <a:buClr>
                <a:schemeClr val="dk1"/>
              </a:buClr>
              <a:buSzPts val="2000"/>
              <a:buFont typeface="Arial" panose="020B0604020202020204" pitchFamily="34" charset="0"/>
              <a:buNone/>
            </a:pPr>
            <a:endParaRPr lang="en-US" sz="2000"/>
          </a:p>
          <a:p>
            <a:pPr lvl="1" indent="-101600">
              <a:buClr>
                <a:schemeClr val="dk1"/>
              </a:buClr>
              <a:buSzPts val="2000"/>
              <a:buFont typeface="Arial" panose="020B0604020202020204" pitchFamily="34" charset="0"/>
              <a:buNone/>
            </a:pPr>
            <a:endParaRPr lang="en-US" sz="2000"/>
          </a:p>
          <a:p>
            <a:pPr lvl="1" indent="-101600">
              <a:buClr>
                <a:schemeClr val="dk1"/>
              </a:buClr>
              <a:buSzPts val="2000"/>
              <a:buFont typeface="Arial" panose="020B0604020202020204" pitchFamily="34" charset="0"/>
              <a:buNone/>
            </a:pPr>
            <a:endParaRPr lang="en-US" sz="2000"/>
          </a:p>
          <a:p>
            <a:pPr lvl="1" indent="-101600">
              <a:buClr>
                <a:schemeClr val="dk1"/>
              </a:buClr>
              <a:buSzPts val="2000"/>
              <a:buFont typeface="Arial" panose="020B0604020202020204" pitchFamily="34" charset="0"/>
              <a:buNone/>
            </a:pPr>
            <a:endParaRPr lang="en-US" sz="2000" dirty="0"/>
          </a:p>
        </p:txBody>
      </p:sp>
      <p:sp>
        <p:nvSpPr>
          <p:cNvPr id="12" name="Google Shape;505;p70">
            <a:extLst>
              <a:ext uri="{FF2B5EF4-FFF2-40B4-BE49-F238E27FC236}">
                <a16:creationId xmlns:a16="http://schemas.microsoft.com/office/drawing/2014/main" id="{A4E346CD-7C5A-4DAE-ADE6-D3804AFB0975}"/>
              </a:ext>
            </a:extLst>
          </p:cNvPr>
          <p:cNvSpPr txBox="1"/>
          <p:nvPr/>
        </p:nvSpPr>
        <p:spPr>
          <a:xfrm>
            <a:off x="436273" y="3989807"/>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dirty="0">
                <a:solidFill>
                  <a:schemeClr val="dk1"/>
                </a:solidFill>
                <a:latin typeface="Calibri"/>
                <a:ea typeface="Calibri"/>
                <a:cs typeface="Calibri"/>
                <a:sym typeface="Calibri"/>
              </a:rPr>
              <a:t>References:</a:t>
            </a:r>
            <a:endParaRPr sz="4400" dirty="0">
              <a:solidFill>
                <a:schemeClr val="dk1"/>
              </a:solidFill>
              <a:latin typeface="Calibri"/>
              <a:ea typeface="Calibri"/>
              <a:cs typeface="Calibri"/>
              <a:sym typeface="Calibri"/>
            </a:endParaRPr>
          </a:p>
        </p:txBody>
      </p:sp>
      <p:sp>
        <p:nvSpPr>
          <p:cNvPr id="13" name="Google Shape;506;p70">
            <a:extLst>
              <a:ext uri="{FF2B5EF4-FFF2-40B4-BE49-F238E27FC236}">
                <a16:creationId xmlns:a16="http://schemas.microsoft.com/office/drawing/2014/main" id="{DE19753F-95DF-4CC7-82E6-61743475824A}"/>
              </a:ext>
            </a:extLst>
          </p:cNvPr>
          <p:cNvSpPr/>
          <p:nvPr/>
        </p:nvSpPr>
        <p:spPr>
          <a:xfrm>
            <a:off x="436273" y="5194120"/>
            <a:ext cx="113538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dirty="0">
                <a:solidFill>
                  <a:schemeClr val="dk1"/>
                </a:solidFill>
                <a:latin typeface="Calibri"/>
                <a:ea typeface="Calibri"/>
                <a:cs typeface="Calibri"/>
                <a:sym typeface="Calibri"/>
              </a:rPr>
              <a:t>https://vuldb.com/?id.88482</a:t>
            </a:r>
            <a:endParaRPr dirty="0"/>
          </a:p>
          <a:p>
            <a:pPr marL="0" marR="0" lvl="0" indent="0" algn="l" rtl="0">
              <a:spcBef>
                <a:spcPts val="0"/>
              </a:spcBef>
              <a:spcAft>
                <a:spcPts val="0"/>
              </a:spcAft>
              <a:buNone/>
            </a:pPr>
            <a:r>
              <a:rPr lang="en-US" sz="1800" i="1" dirty="0">
                <a:solidFill>
                  <a:schemeClr val="dk1"/>
                </a:solidFill>
                <a:latin typeface="Calibri"/>
                <a:ea typeface="Calibri"/>
                <a:cs typeface="Calibri"/>
                <a:sym typeface="Calibri"/>
              </a:rPr>
              <a:t>https://httpd.apache.org/docs/current/mod/mod_status.html</a:t>
            </a:r>
            <a:endParaRPr dirty="0"/>
          </a:p>
          <a:p>
            <a:pPr marL="0" marR="0" lvl="0" indent="0" algn="l" rtl="0">
              <a:spcBef>
                <a:spcPts val="0"/>
              </a:spcBef>
              <a:spcAft>
                <a:spcPts val="0"/>
              </a:spcAft>
              <a:buNone/>
            </a:pPr>
            <a:r>
              <a:rPr lang="en-US" sz="1800" i="1" dirty="0">
                <a:solidFill>
                  <a:schemeClr val="dk1"/>
                </a:solidFill>
                <a:latin typeface="Calibri"/>
                <a:ea typeface="Calibri"/>
                <a:cs typeface="Calibri"/>
                <a:sym typeface="Calibri"/>
              </a:rPr>
              <a:t>https://www.beyondsecurity.com/scan_pentest_network_vulnerabilities_apache_http_server_httponly_cookie_information_disclosure</a:t>
            </a:r>
            <a:endParaRPr sz="1800" i="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6254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2FED-20CE-405F-A483-339732F273A1}"/>
              </a:ext>
            </a:extLst>
          </p:cNvPr>
          <p:cNvSpPr>
            <a:spLocks noGrp="1"/>
          </p:cNvSpPr>
          <p:nvPr>
            <p:ph type="title"/>
          </p:nvPr>
        </p:nvSpPr>
        <p:spPr/>
        <p:txBody>
          <a:bodyPr/>
          <a:lstStyle/>
          <a:p>
            <a:r>
              <a:rPr lang="en-US" dirty="0"/>
              <a:t>10. Default Messages</a:t>
            </a:r>
          </a:p>
        </p:txBody>
      </p:sp>
      <p:sp>
        <p:nvSpPr>
          <p:cNvPr id="3" name="Content Placeholder 2">
            <a:extLst>
              <a:ext uri="{FF2B5EF4-FFF2-40B4-BE49-F238E27FC236}">
                <a16:creationId xmlns:a16="http://schemas.microsoft.com/office/drawing/2014/main" id="{B10CB6C5-CD9F-4CD4-9581-01F4E78940B2}"/>
              </a:ext>
            </a:extLst>
          </p:cNvPr>
          <p:cNvSpPr>
            <a:spLocks noGrp="1"/>
          </p:cNvSpPr>
          <p:nvPr>
            <p:ph idx="1"/>
          </p:nvPr>
        </p:nvSpPr>
        <p:spPr/>
        <p:txBody>
          <a:bodyPr/>
          <a:lstStyle/>
          <a:p>
            <a:endParaRPr lang="en-US"/>
          </a:p>
        </p:txBody>
      </p:sp>
      <p:graphicFrame>
        <p:nvGraphicFramePr>
          <p:cNvPr id="4" name="Table 4">
            <a:extLst>
              <a:ext uri="{FF2B5EF4-FFF2-40B4-BE49-F238E27FC236}">
                <a16:creationId xmlns:a16="http://schemas.microsoft.com/office/drawing/2014/main" id="{644375D0-2E64-4151-AB0B-12FD3AD4B976}"/>
              </a:ext>
            </a:extLst>
          </p:cNvPr>
          <p:cNvGraphicFramePr>
            <a:graphicFrameLocks/>
          </p:cNvGraphicFramePr>
          <p:nvPr>
            <p:extLst>
              <p:ext uri="{D42A27DB-BD31-4B8C-83A1-F6EECF244321}">
                <p14:modId xmlns:p14="http://schemas.microsoft.com/office/powerpoint/2010/main" val="1635390367"/>
              </p:ext>
            </p:extLst>
          </p:nvPr>
        </p:nvGraphicFramePr>
        <p:xfrm>
          <a:off x="838200" y="1825624"/>
          <a:ext cx="10515600" cy="3873717"/>
        </p:xfrm>
        <a:graphic>
          <a:graphicData uri="http://schemas.openxmlformats.org/drawingml/2006/table">
            <a:tbl>
              <a:tblPr firstRow="1" bandRow="1">
                <a:tableStyleId>{5C22544A-7EE6-4342-B048-85BDC9FD1C3A}</a:tableStyleId>
              </a:tblPr>
              <a:tblGrid>
                <a:gridCol w="2894556">
                  <a:extLst>
                    <a:ext uri="{9D8B030D-6E8A-4147-A177-3AD203B41FA5}">
                      <a16:colId xmlns:a16="http://schemas.microsoft.com/office/drawing/2014/main" val="879810706"/>
                    </a:ext>
                  </a:extLst>
                </a:gridCol>
                <a:gridCol w="7621044">
                  <a:extLst>
                    <a:ext uri="{9D8B030D-6E8A-4147-A177-3AD203B41FA5}">
                      <a16:colId xmlns:a16="http://schemas.microsoft.com/office/drawing/2014/main" val="579292127"/>
                    </a:ext>
                  </a:extLst>
                </a:gridCol>
              </a:tblGrid>
              <a:tr h="3873717">
                <a:tc>
                  <a:txBody>
                    <a:bodyPr/>
                    <a:lstStyle/>
                    <a:p>
                      <a:pPr algn="ctr"/>
                      <a:endParaRPr lang="en-US" dirty="0"/>
                    </a:p>
                    <a:p>
                      <a:pPr algn="ctr"/>
                      <a:endParaRPr lang="en-US" dirty="0"/>
                    </a:p>
                    <a:p>
                      <a:pPr algn="ctr"/>
                      <a:endParaRPr lang="en-US" dirty="0"/>
                    </a:p>
                    <a:p>
                      <a:pPr algn="ctr"/>
                      <a:endParaRPr lang="en-US" dirty="0"/>
                    </a:p>
                    <a:p>
                      <a:pPr algn="ctr"/>
                      <a:r>
                        <a:rPr lang="en-US" dirty="0"/>
                        <a:t>Default Messages</a:t>
                      </a:r>
                    </a:p>
                    <a:p>
                      <a:pPr algn="ctr"/>
                      <a:r>
                        <a:rPr lang="en-US" dirty="0"/>
                        <a:t>(low)</a:t>
                      </a:r>
                    </a:p>
                  </a:txBody>
                  <a:tcPr>
                    <a:solidFill>
                      <a:srgbClr val="92D050"/>
                    </a:solidFill>
                  </a:tcPr>
                </a:tc>
                <a:tc>
                  <a:txBody>
                    <a:bodyPr/>
                    <a:lstStyle/>
                    <a:p>
                      <a:r>
                        <a:rPr lang="en-US" dirty="0">
                          <a:solidFill>
                            <a:schemeClr val="tx1"/>
                          </a:solidFill>
                        </a:rPr>
                        <a:t>In the Below mentioned </a:t>
                      </a:r>
                      <a:r>
                        <a:rPr lang="en-US" dirty="0" err="1">
                          <a:solidFill>
                            <a:schemeClr val="tx1"/>
                          </a:solidFill>
                        </a:rPr>
                        <a:t>url</a:t>
                      </a:r>
                      <a:r>
                        <a:rPr lang="en-US" dirty="0">
                          <a:solidFill>
                            <a:schemeClr val="tx1"/>
                          </a:solidFill>
                        </a:rPr>
                        <a:t> if you add a specific payload it will display a default message</a:t>
                      </a:r>
                    </a:p>
                    <a:p>
                      <a:endParaRPr lang="en-US" dirty="0">
                        <a:solidFill>
                          <a:schemeClr val="tx1"/>
                        </a:solidFill>
                      </a:endParaRPr>
                    </a:p>
                    <a:p>
                      <a:r>
                        <a:rPr lang="en-US" dirty="0">
                          <a:solidFill>
                            <a:schemeClr val="tx1"/>
                          </a:solidFill>
                        </a:rPr>
                        <a:t>Affected URL:</a:t>
                      </a:r>
                    </a:p>
                    <a:p>
                      <a:r>
                        <a:rPr lang="en-US" dirty="0">
                          <a:solidFill>
                            <a:schemeClr val="tx1"/>
                          </a:solidFill>
                          <a:hlinkClick r:id="rId2"/>
                        </a:rPr>
                        <a:t>http://3.6.93.248/?includelang=lang/en.php</a:t>
                      </a:r>
                      <a:r>
                        <a:rPr lang="en-US" dirty="0">
                          <a:solidFill>
                            <a:schemeClr val="tx1"/>
                          </a:solidFill>
                        </a:rPr>
                        <a:t> </a:t>
                      </a:r>
                    </a:p>
                    <a:p>
                      <a:endParaRPr lang="en-US" dirty="0">
                        <a:solidFill>
                          <a:schemeClr val="tx1"/>
                        </a:solidFill>
                      </a:endParaRPr>
                    </a:p>
                    <a:p>
                      <a:r>
                        <a:rPr lang="en-US" dirty="0">
                          <a:solidFill>
                            <a:schemeClr val="tx1"/>
                          </a:solidFill>
                        </a:rPr>
                        <a:t>Affected Parameter: </a:t>
                      </a:r>
                      <a:r>
                        <a:rPr lang="en-US" dirty="0" err="1">
                          <a:solidFill>
                            <a:schemeClr val="tx1"/>
                          </a:solidFill>
                        </a:rPr>
                        <a:t>en.php</a:t>
                      </a:r>
                      <a:r>
                        <a:rPr lang="en-US" dirty="0">
                          <a:solidFill>
                            <a:schemeClr val="tx1"/>
                          </a:solidFill>
                        </a:rPr>
                        <a:t> (GET parameter)</a:t>
                      </a:r>
                    </a:p>
                    <a:p>
                      <a:endParaRPr lang="en-US" dirty="0">
                        <a:solidFill>
                          <a:schemeClr val="tx1"/>
                        </a:solidFill>
                      </a:endParaRPr>
                    </a:p>
                  </a:txBody>
                  <a:tcPr>
                    <a:solidFill>
                      <a:schemeClr val="bg2"/>
                    </a:solidFill>
                  </a:tcPr>
                </a:tc>
                <a:extLst>
                  <a:ext uri="{0D108BD9-81ED-4DB2-BD59-A6C34878D82A}">
                    <a16:rowId xmlns:a16="http://schemas.microsoft.com/office/drawing/2014/main" val="3011906155"/>
                  </a:ext>
                </a:extLst>
              </a:tr>
            </a:tbl>
          </a:graphicData>
        </a:graphic>
      </p:graphicFrame>
    </p:spTree>
    <p:extLst>
      <p:ext uri="{BB962C8B-B14F-4D97-AF65-F5344CB8AC3E}">
        <p14:creationId xmlns:p14="http://schemas.microsoft.com/office/powerpoint/2010/main" val="12450309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376C-B7F5-402D-905A-6BB81780BCE7}"/>
              </a:ext>
            </a:extLst>
          </p:cNvPr>
          <p:cNvSpPr>
            <a:spLocks noGrp="1"/>
          </p:cNvSpPr>
          <p:nvPr>
            <p:ph type="title"/>
          </p:nvPr>
        </p:nvSpPr>
        <p:spPr/>
        <p:txBody>
          <a:bodyPr/>
          <a:lstStyle/>
          <a:p>
            <a:r>
              <a:rPr lang="en-US" dirty="0"/>
              <a:t>Observations and POC</a:t>
            </a:r>
          </a:p>
        </p:txBody>
      </p:sp>
      <p:sp>
        <p:nvSpPr>
          <p:cNvPr id="3" name="Content Placeholder 2">
            <a:extLst>
              <a:ext uri="{FF2B5EF4-FFF2-40B4-BE49-F238E27FC236}">
                <a16:creationId xmlns:a16="http://schemas.microsoft.com/office/drawing/2014/main" id="{F780781E-0BFC-421A-8B7D-5CBF6834B3B9}"/>
              </a:ext>
            </a:extLst>
          </p:cNvPr>
          <p:cNvSpPr>
            <a:spLocks noGrp="1"/>
          </p:cNvSpPr>
          <p:nvPr>
            <p:ph idx="1"/>
          </p:nvPr>
        </p:nvSpPr>
        <p:spPr/>
        <p:txBody>
          <a:bodyPr/>
          <a:lstStyle/>
          <a:p>
            <a:pPr marL="0" indent="0">
              <a:buNone/>
            </a:pPr>
            <a:r>
              <a:rPr lang="en-US" dirty="0"/>
              <a:t>In the </a:t>
            </a:r>
            <a:r>
              <a:rPr lang="en-US" dirty="0" err="1"/>
              <a:t>url</a:t>
            </a:r>
            <a:r>
              <a:rPr lang="en-US" dirty="0"/>
              <a:t> </a:t>
            </a:r>
            <a:r>
              <a:rPr lang="en-US" dirty="0">
                <a:hlinkClick r:id="rId2"/>
              </a:rPr>
              <a:t>http://3.6.93.248/?includelang=lang/en.php</a:t>
            </a:r>
            <a:r>
              <a:rPr lang="en-US" dirty="0"/>
              <a:t> ; if we add a comma after </a:t>
            </a:r>
            <a:r>
              <a:rPr lang="en-US" dirty="0" err="1"/>
              <a:t>en.php</a:t>
            </a:r>
            <a:r>
              <a:rPr lang="en-US" dirty="0"/>
              <a:t> we get an error message.</a:t>
            </a:r>
          </a:p>
        </p:txBody>
      </p:sp>
      <p:pic>
        <p:nvPicPr>
          <p:cNvPr id="5" name="Picture 4" descr="Graphical user interface, text, application&#10;&#10;Description automatically generated">
            <a:extLst>
              <a:ext uri="{FF2B5EF4-FFF2-40B4-BE49-F238E27FC236}">
                <a16:creationId xmlns:a16="http://schemas.microsoft.com/office/drawing/2014/main" id="{AB2DCEA2-6299-43D7-B382-72791FA9A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32661"/>
            <a:ext cx="12192000" cy="3079239"/>
          </a:xfrm>
          <a:prstGeom prst="rect">
            <a:avLst/>
          </a:prstGeom>
        </p:spPr>
      </p:pic>
    </p:spTree>
    <p:extLst>
      <p:ext uri="{BB962C8B-B14F-4D97-AF65-F5344CB8AC3E}">
        <p14:creationId xmlns:p14="http://schemas.microsoft.com/office/powerpoint/2010/main" val="711235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938B-4F2E-4BB7-981D-0F180D8B558C}"/>
              </a:ext>
            </a:extLst>
          </p:cNvPr>
          <p:cNvSpPr>
            <a:spLocks noGrp="1"/>
          </p:cNvSpPr>
          <p:nvPr>
            <p:ph type="title"/>
          </p:nvPr>
        </p:nvSpPr>
        <p:spPr>
          <a:xfrm>
            <a:off x="838200" y="1"/>
            <a:ext cx="10515600" cy="992778"/>
          </a:xfrm>
        </p:spPr>
        <p:txBody>
          <a:bodyPr/>
          <a:lstStyle/>
          <a:p>
            <a:r>
              <a:rPr lang="en-US"/>
              <a:t>Proof of Concept (POC)</a:t>
            </a:r>
            <a:endParaRPr lang="en-US" dirty="0"/>
          </a:p>
        </p:txBody>
      </p:sp>
      <p:sp>
        <p:nvSpPr>
          <p:cNvPr id="3" name="Content Placeholder 2">
            <a:extLst>
              <a:ext uri="{FF2B5EF4-FFF2-40B4-BE49-F238E27FC236}">
                <a16:creationId xmlns:a16="http://schemas.microsoft.com/office/drawing/2014/main" id="{3E11F787-8677-4F01-A318-985D145537A1}"/>
              </a:ext>
            </a:extLst>
          </p:cNvPr>
          <p:cNvSpPr>
            <a:spLocks noGrp="1"/>
          </p:cNvSpPr>
          <p:nvPr>
            <p:ph idx="1"/>
          </p:nvPr>
        </p:nvSpPr>
        <p:spPr>
          <a:xfrm>
            <a:off x="666205" y="992778"/>
            <a:ext cx="11155679" cy="5773782"/>
          </a:xfrm>
        </p:spPr>
        <p:txBody>
          <a:bodyPr>
            <a:normAutofit fontScale="92500" lnSpcReduction="20000"/>
          </a:bodyPr>
          <a:lstStyle/>
          <a:p>
            <a:pPr marL="0" indent="0">
              <a:buNone/>
            </a:pPr>
            <a:r>
              <a:rPr lang="en-US" sz="2000"/>
              <a:t>Attackers can use sqlmap to extract critical information from the website .</a:t>
            </a:r>
          </a:p>
          <a:p>
            <a:pPr marL="0" indent="0">
              <a:buNone/>
            </a:pPr>
            <a:endParaRPr lang="en-US" sz="2000"/>
          </a:p>
          <a:p>
            <a:pPr marL="0" indent="0">
              <a:buNone/>
            </a:pPr>
            <a:r>
              <a:rPr lang="en-US" sz="2000"/>
              <a:t>Number of Databases : 2</a:t>
            </a:r>
          </a:p>
          <a:p>
            <a:r>
              <a:rPr lang="en-US" sz="2000"/>
              <a:t>Information Schema</a:t>
            </a:r>
          </a:p>
          <a:p>
            <a:r>
              <a:rPr lang="en-US" sz="2000"/>
              <a:t>hacking_training_project</a:t>
            </a:r>
          </a:p>
          <a:p>
            <a:pPr marL="0" indent="0">
              <a:buNone/>
            </a:pPr>
            <a:endParaRPr lang="en-US" sz="2000"/>
          </a:p>
          <a:p>
            <a:pPr marL="0" indent="0">
              <a:buNone/>
            </a:pPr>
            <a:r>
              <a:rPr lang="en-US" sz="2000"/>
              <a:t>Number of tables in hacking_training_project : 10 </a:t>
            </a:r>
          </a:p>
          <a:p>
            <a:r>
              <a:rPr lang="en-US" sz="2000"/>
              <a:t>brands</a:t>
            </a:r>
          </a:p>
          <a:p>
            <a:r>
              <a:rPr lang="en-US" sz="2000"/>
              <a:t>cart_items</a:t>
            </a:r>
          </a:p>
          <a:p>
            <a:r>
              <a:rPr lang="en-US" sz="2000"/>
              <a:t>categories</a:t>
            </a:r>
          </a:p>
          <a:p>
            <a:r>
              <a:rPr lang="en-US" sz="2000"/>
              <a:t>customers</a:t>
            </a:r>
          </a:p>
          <a:p>
            <a:r>
              <a:rPr lang="en-US" sz="2000"/>
              <a:t>order_items </a:t>
            </a:r>
          </a:p>
          <a:p>
            <a:r>
              <a:rPr lang="en-US" sz="2000"/>
              <a:t>orders</a:t>
            </a:r>
          </a:p>
          <a:p>
            <a:r>
              <a:rPr lang="en-US" sz="2000"/>
              <a:t>product_reviews </a:t>
            </a:r>
          </a:p>
          <a:p>
            <a:r>
              <a:rPr lang="en-US" sz="2000"/>
              <a:t>products</a:t>
            </a:r>
          </a:p>
          <a:p>
            <a:r>
              <a:rPr lang="en-US" sz="2000"/>
              <a:t>sellers</a:t>
            </a:r>
          </a:p>
          <a:p>
            <a:r>
              <a:rPr lang="en-US" sz="2000"/>
              <a:t>users</a:t>
            </a:r>
          </a:p>
          <a:p>
            <a:pPr marL="0" indent="0">
              <a:buNone/>
            </a:pPr>
            <a:endParaRPr lang="en-US" sz="2000" dirty="0"/>
          </a:p>
        </p:txBody>
      </p:sp>
      <p:pic>
        <p:nvPicPr>
          <p:cNvPr id="5" name="Picture 4" descr="Text&#10;&#10;Description automatically generated">
            <a:extLst>
              <a:ext uri="{FF2B5EF4-FFF2-40B4-BE49-F238E27FC236}">
                <a16:creationId xmlns:a16="http://schemas.microsoft.com/office/drawing/2014/main" id="{EEFE40E0-72D2-4598-9B3E-D8C791E488AB}"/>
              </a:ext>
            </a:extLst>
          </p:cNvPr>
          <p:cNvPicPr>
            <a:picLocks noChangeAspect="1"/>
          </p:cNvPicPr>
          <p:nvPr/>
        </p:nvPicPr>
        <p:blipFill rotWithShape="1">
          <a:blip r:embed="rId2">
            <a:extLst>
              <a:ext uri="{28A0092B-C50C-407E-A947-70E740481C1C}">
                <a14:useLocalDpi xmlns:a14="http://schemas.microsoft.com/office/drawing/2010/main" val="0"/>
              </a:ext>
            </a:extLst>
          </a:blip>
          <a:srcRect r="5862"/>
          <a:stretch/>
        </p:blipFill>
        <p:spPr>
          <a:xfrm>
            <a:off x="6096000" y="1640414"/>
            <a:ext cx="6170299" cy="4224808"/>
          </a:xfrm>
          <a:prstGeom prst="rect">
            <a:avLst/>
          </a:prstGeom>
        </p:spPr>
      </p:pic>
    </p:spTree>
    <p:extLst>
      <p:ext uri="{BB962C8B-B14F-4D97-AF65-F5344CB8AC3E}">
        <p14:creationId xmlns:p14="http://schemas.microsoft.com/office/powerpoint/2010/main" val="2979128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441F0-3670-446F-8BD1-F056C5349F21}"/>
              </a:ext>
            </a:extLst>
          </p:cNvPr>
          <p:cNvSpPr>
            <a:spLocks noGrp="1"/>
          </p:cNvSpPr>
          <p:nvPr>
            <p:ph type="title"/>
          </p:nvPr>
        </p:nvSpPr>
        <p:spPr/>
        <p:txBody>
          <a:bodyPr/>
          <a:lstStyle/>
          <a:p>
            <a:r>
              <a:rPr lang="en-US" dirty="0"/>
              <a:t>Business Impact - Moderate</a:t>
            </a:r>
          </a:p>
        </p:txBody>
      </p:sp>
      <p:sp>
        <p:nvSpPr>
          <p:cNvPr id="3" name="Content Placeholder 2">
            <a:extLst>
              <a:ext uri="{FF2B5EF4-FFF2-40B4-BE49-F238E27FC236}">
                <a16:creationId xmlns:a16="http://schemas.microsoft.com/office/drawing/2014/main" id="{1175EE36-4EB0-452B-9B09-6EE9411E9D52}"/>
              </a:ext>
            </a:extLst>
          </p:cNvPr>
          <p:cNvSpPr>
            <a:spLocks noGrp="1"/>
          </p:cNvSpPr>
          <p:nvPr>
            <p:ph idx="1"/>
          </p:nvPr>
        </p:nvSpPr>
        <p:spPr/>
        <p:txBody>
          <a:bodyPr>
            <a:normAutofit fontScale="92500" lnSpcReduction="10000"/>
          </a:bodyPr>
          <a:lstStyle/>
          <a:p>
            <a:pPr marL="0" indent="0">
              <a:buNone/>
            </a:pPr>
            <a:r>
              <a:rPr lang="en-US" dirty="0"/>
              <a:t>Although this vulnerability does not have a direct impact on the client or the server ; it can help the attacker in mapping the server architecture and planning further attacks.</a:t>
            </a:r>
          </a:p>
          <a:p>
            <a:pPr marL="0" indent="0">
              <a:buNone/>
            </a:pPr>
            <a:endParaRPr lang="en-US" dirty="0"/>
          </a:p>
          <a:p>
            <a:pPr marL="0" indent="0">
              <a:buNone/>
            </a:pPr>
            <a:r>
              <a:rPr lang="en-US" sz="4400" dirty="0"/>
              <a:t>Recommendations :</a:t>
            </a:r>
          </a:p>
          <a:p>
            <a:pPr marL="0" indent="0">
              <a:buNone/>
            </a:pPr>
            <a:r>
              <a:rPr lang="en-US" dirty="0"/>
              <a:t>Do not display default errors because it also tells about the location.</a:t>
            </a:r>
          </a:p>
          <a:p>
            <a:pPr marL="0" indent="0">
              <a:buNone/>
            </a:pPr>
            <a:endParaRPr lang="en-US" dirty="0"/>
          </a:p>
          <a:p>
            <a:pPr marL="0" indent="0">
              <a:buNone/>
            </a:pPr>
            <a:r>
              <a:rPr lang="en-US" sz="4800" dirty="0"/>
              <a:t>References:</a:t>
            </a:r>
          </a:p>
          <a:p>
            <a:pPr marL="0" indent="0">
              <a:buNone/>
            </a:pPr>
            <a:r>
              <a:rPr lang="en-US" dirty="0"/>
              <a:t>https://owasp.org/www-community/Improper_Error_Handling </a:t>
            </a:r>
          </a:p>
        </p:txBody>
      </p:sp>
    </p:spTree>
    <p:extLst>
      <p:ext uri="{BB962C8B-B14F-4D97-AF65-F5344CB8AC3E}">
        <p14:creationId xmlns:p14="http://schemas.microsoft.com/office/powerpoint/2010/main" val="2559199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AC17-B57F-4FFF-B68C-1FD58C6D011D}"/>
              </a:ext>
            </a:extLst>
          </p:cNvPr>
          <p:cNvSpPr>
            <a:spLocks noGrp="1"/>
          </p:cNvSpPr>
          <p:nvPr>
            <p:ph type="title"/>
          </p:nvPr>
        </p:nvSpPr>
        <p:spPr/>
        <p:txBody>
          <a:bodyPr/>
          <a:lstStyle/>
          <a:p>
            <a:r>
              <a:rPr lang="en-US" dirty="0"/>
              <a:t>11. Open Redirection</a:t>
            </a:r>
          </a:p>
        </p:txBody>
      </p:sp>
      <p:sp>
        <p:nvSpPr>
          <p:cNvPr id="3" name="Content Placeholder 2">
            <a:extLst>
              <a:ext uri="{FF2B5EF4-FFF2-40B4-BE49-F238E27FC236}">
                <a16:creationId xmlns:a16="http://schemas.microsoft.com/office/drawing/2014/main" id="{F3F83D7B-270A-434B-94E8-A367E39F3918}"/>
              </a:ext>
            </a:extLst>
          </p:cNvPr>
          <p:cNvSpPr>
            <a:spLocks noGrp="1"/>
          </p:cNvSpPr>
          <p:nvPr>
            <p:ph idx="1"/>
          </p:nvPr>
        </p:nvSpPr>
        <p:spPr/>
        <p:txBody>
          <a:bodyPr/>
          <a:lstStyle/>
          <a:p>
            <a:endParaRPr lang="en-US"/>
          </a:p>
        </p:txBody>
      </p:sp>
      <p:graphicFrame>
        <p:nvGraphicFramePr>
          <p:cNvPr id="7" name="Table 4">
            <a:extLst>
              <a:ext uri="{FF2B5EF4-FFF2-40B4-BE49-F238E27FC236}">
                <a16:creationId xmlns:a16="http://schemas.microsoft.com/office/drawing/2014/main" id="{10A74217-D6C6-481D-928B-FF58E368B016}"/>
              </a:ext>
            </a:extLst>
          </p:cNvPr>
          <p:cNvGraphicFramePr>
            <a:graphicFrameLocks/>
          </p:cNvGraphicFramePr>
          <p:nvPr>
            <p:extLst>
              <p:ext uri="{D42A27DB-BD31-4B8C-83A1-F6EECF244321}">
                <p14:modId xmlns:p14="http://schemas.microsoft.com/office/powerpoint/2010/main" val="2172191419"/>
              </p:ext>
            </p:extLst>
          </p:nvPr>
        </p:nvGraphicFramePr>
        <p:xfrm>
          <a:off x="838200" y="1825624"/>
          <a:ext cx="10515600" cy="3873717"/>
        </p:xfrm>
        <a:graphic>
          <a:graphicData uri="http://schemas.openxmlformats.org/drawingml/2006/table">
            <a:tbl>
              <a:tblPr firstRow="1" bandRow="1">
                <a:tableStyleId>{5C22544A-7EE6-4342-B048-85BDC9FD1C3A}</a:tableStyleId>
              </a:tblPr>
              <a:tblGrid>
                <a:gridCol w="2894556">
                  <a:extLst>
                    <a:ext uri="{9D8B030D-6E8A-4147-A177-3AD203B41FA5}">
                      <a16:colId xmlns:a16="http://schemas.microsoft.com/office/drawing/2014/main" val="879810706"/>
                    </a:ext>
                  </a:extLst>
                </a:gridCol>
                <a:gridCol w="7621044">
                  <a:extLst>
                    <a:ext uri="{9D8B030D-6E8A-4147-A177-3AD203B41FA5}">
                      <a16:colId xmlns:a16="http://schemas.microsoft.com/office/drawing/2014/main" val="579292127"/>
                    </a:ext>
                  </a:extLst>
                </a:gridCol>
              </a:tblGrid>
              <a:tr h="3873717">
                <a:tc>
                  <a:txBody>
                    <a:bodyPr/>
                    <a:lstStyle/>
                    <a:p>
                      <a:pPr algn="ctr"/>
                      <a:endParaRPr lang="en-US" dirty="0"/>
                    </a:p>
                    <a:p>
                      <a:pPr algn="ctr"/>
                      <a:endParaRPr lang="en-US" dirty="0"/>
                    </a:p>
                    <a:p>
                      <a:pPr algn="ctr"/>
                      <a:endParaRPr lang="en-US" dirty="0"/>
                    </a:p>
                    <a:p>
                      <a:pPr algn="ctr"/>
                      <a:endParaRPr lang="en-US" dirty="0"/>
                    </a:p>
                    <a:p>
                      <a:pPr algn="ctr"/>
                      <a:r>
                        <a:rPr lang="en-US" dirty="0"/>
                        <a:t>Default Messages</a:t>
                      </a:r>
                    </a:p>
                    <a:p>
                      <a:pPr algn="ctr"/>
                      <a:r>
                        <a:rPr lang="en-US" dirty="0"/>
                        <a:t>(low)</a:t>
                      </a:r>
                    </a:p>
                  </a:txBody>
                  <a:tcPr>
                    <a:solidFill>
                      <a:srgbClr val="92D050"/>
                    </a:solidFill>
                  </a:tcPr>
                </a:tc>
                <a:tc>
                  <a:txBody>
                    <a:bodyPr/>
                    <a:lstStyle/>
                    <a:p>
                      <a:r>
                        <a:rPr lang="en-US" dirty="0">
                          <a:solidFill>
                            <a:schemeClr val="tx1"/>
                          </a:solidFill>
                        </a:rPr>
                        <a:t>In the Below mentioned </a:t>
                      </a:r>
                      <a:r>
                        <a:rPr lang="en-US" dirty="0" err="1">
                          <a:solidFill>
                            <a:schemeClr val="tx1"/>
                          </a:solidFill>
                        </a:rPr>
                        <a:t>urls</a:t>
                      </a:r>
                      <a:r>
                        <a:rPr lang="en-US" dirty="0">
                          <a:solidFill>
                            <a:schemeClr val="tx1"/>
                          </a:solidFill>
                        </a:rPr>
                        <a:t> we can change the path of redirection </a:t>
                      </a:r>
                    </a:p>
                    <a:p>
                      <a:endParaRPr lang="en-US" dirty="0">
                        <a:solidFill>
                          <a:schemeClr val="tx1"/>
                        </a:solidFill>
                      </a:endParaRPr>
                    </a:p>
                    <a:p>
                      <a:r>
                        <a:rPr lang="en-US" dirty="0">
                          <a:solidFill>
                            <a:schemeClr val="tx1"/>
                          </a:solidFill>
                        </a:rPr>
                        <a:t>Affected URL:</a:t>
                      </a:r>
                    </a:p>
                    <a:p>
                      <a:r>
                        <a:rPr lang="en-US" dirty="0">
                          <a:solidFill>
                            <a:schemeClr val="tx1"/>
                          </a:solidFill>
                          <a:hlinkClick r:id="rId2"/>
                        </a:rPr>
                        <a:t>http://3.6.93.248/?includelang=lang/en.php</a:t>
                      </a:r>
                      <a:r>
                        <a:rPr lang="en-US" dirty="0">
                          <a:solidFill>
                            <a:schemeClr val="tx1"/>
                          </a:solidFill>
                        </a:rPr>
                        <a:t> </a:t>
                      </a:r>
                    </a:p>
                    <a:p>
                      <a:r>
                        <a:rPr lang="en-US" dirty="0">
                          <a:solidFill>
                            <a:schemeClr val="tx1"/>
                          </a:solidFill>
                          <a:hlinkClick r:id="rId3"/>
                        </a:rPr>
                        <a:t>http://3.6.93.248/?includelang=lang/fr.php</a:t>
                      </a:r>
                      <a:r>
                        <a:rPr lang="en-US" dirty="0">
                          <a:solidFill>
                            <a:schemeClr val="tx1"/>
                          </a:solidFill>
                        </a:rPr>
                        <a:t> </a:t>
                      </a:r>
                    </a:p>
                    <a:p>
                      <a:endParaRPr lang="en-US" dirty="0">
                        <a:solidFill>
                          <a:schemeClr val="tx1"/>
                        </a:solidFill>
                      </a:endParaRPr>
                    </a:p>
                    <a:p>
                      <a:r>
                        <a:rPr lang="en-US" dirty="0">
                          <a:solidFill>
                            <a:schemeClr val="tx1"/>
                          </a:solidFill>
                        </a:rPr>
                        <a:t>Affected Parameter:</a:t>
                      </a:r>
                    </a:p>
                    <a:p>
                      <a:r>
                        <a:rPr lang="en-US" dirty="0">
                          <a:solidFill>
                            <a:schemeClr val="tx1"/>
                          </a:solidFill>
                        </a:rPr>
                        <a:t>http://3.6.93.248/?includelang=http://www.google.com?lang/en.php</a:t>
                      </a:r>
                    </a:p>
                  </a:txBody>
                  <a:tcPr>
                    <a:solidFill>
                      <a:schemeClr val="bg2"/>
                    </a:solidFill>
                  </a:tcPr>
                </a:tc>
                <a:extLst>
                  <a:ext uri="{0D108BD9-81ED-4DB2-BD59-A6C34878D82A}">
                    <a16:rowId xmlns:a16="http://schemas.microsoft.com/office/drawing/2014/main" val="3011906155"/>
                  </a:ext>
                </a:extLst>
              </a:tr>
            </a:tbl>
          </a:graphicData>
        </a:graphic>
      </p:graphicFrame>
    </p:spTree>
    <p:extLst>
      <p:ext uri="{BB962C8B-B14F-4D97-AF65-F5344CB8AC3E}">
        <p14:creationId xmlns:p14="http://schemas.microsoft.com/office/powerpoint/2010/main" val="10300998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A4E651-C3D8-4DB8-A026-E8531C6AF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47F8A0-B5B1-488C-BB33-55E864319157}"/>
              </a:ext>
            </a:extLst>
          </p:cNvPr>
          <p:cNvSpPr>
            <a:spLocks noGrp="1"/>
          </p:cNvSpPr>
          <p:nvPr>
            <p:ph type="title"/>
          </p:nvPr>
        </p:nvSpPr>
        <p:spPr>
          <a:xfrm>
            <a:off x="836363" y="4071597"/>
            <a:ext cx="10515600" cy="1286544"/>
          </a:xfrm>
          <a:noFill/>
        </p:spPr>
        <p:txBody>
          <a:bodyPr vert="horz" lIns="91440" tIns="45720" rIns="91440" bIns="45720" rtlCol="0" anchor="b">
            <a:normAutofit/>
          </a:bodyPr>
          <a:lstStyle/>
          <a:p>
            <a:pPr algn="ctr"/>
            <a:r>
              <a:rPr lang="en-US" sz="5200"/>
              <a:t>Observations</a:t>
            </a:r>
          </a:p>
        </p:txBody>
      </p:sp>
      <p:sp>
        <p:nvSpPr>
          <p:cNvPr id="3" name="Content Placeholder 2">
            <a:extLst>
              <a:ext uri="{FF2B5EF4-FFF2-40B4-BE49-F238E27FC236}">
                <a16:creationId xmlns:a16="http://schemas.microsoft.com/office/drawing/2014/main" id="{C87D607C-B82C-4DDF-8BD1-5CFA85B07206}"/>
              </a:ext>
            </a:extLst>
          </p:cNvPr>
          <p:cNvSpPr>
            <a:spLocks noGrp="1"/>
          </p:cNvSpPr>
          <p:nvPr>
            <p:ph idx="1"/>
          </p:nvPr>
        </p:nvSpPr>
        <p:spPr>
          <a:xfrm>
            <a:off x="839469" y="5572126"/>
            <a:ext cx="10509388" cy="556964"/>
          </a:xfrm>
          <a:noFill/>
        </p:spPr>
        <p:txBody>
          <a:bodyPr vert="horz" lIns="91440" tIns="45720" rIns="91440" bIns="45720" rtlCol="0">
            <a:normAutofit/>
          </a:bodyPr>
          <a:lstStyle/>
          <a:p>
            <a:pPr marL="0" indent="0" algn="ctr">
              <a:buNone/>
            </a:pPr>
            <a:r>
              <a:rPr lang="en-US" sz="2400"/>
              <a:t>Here we made changes to the url according to the payload in burp suit.</a:t>
            </a:r>
          </a:p>
        </p:txBody>
      </p:sp>
      <p:pic>
        <p:nvPicPr>
          <p:cNvPr id="5" name="Picture 4" descr="Graphical user interface, application&#10;&#10;Description automatically generated">
            <a:extLst>
              <a:ext uri="{FF2B5EF4-FFF2-40B4-BE49-F238E27FC236}">
                <a16:creationId xmlns:a16="http://schemas.microsoft.com/office/drawing/2014/main" id="{1D9E4936-6246-40F0-BA40-BC721F8877C8}"/>
              </a:ext>
            </a:extLst>
          </p:cNvPr>
          <p:cNvPicPr>
            <a:picLocks noChangeAspect="1"/>
          </p:cNvPicPr>
          <p:nvPr/>
        </p:nvPicPr>
        <p:blipFill rotWithShape="1">
          <a:blip r:embed="rId2">
            <a:extLst>
              <a:ext uri="{28A0092B-C50C-407E-A947-70E740481C1C}">
                <a14:useLocalDpi xmlns:a14="http://schemas.microsoft.com/office/drawing/2010/main" val="0"/>
              </a:ext>
            </a:extLst>
          </a:blip>
          <a:srcRect l="120" r="13912" b="-1"/>
          <a:stretch/>
        </p:blipFill>
        <p:spPr>
          <a:xfrm>
            <a:off x="20" y="2"/>
            <a:ext cx="12191979" cy="3900104"/>
          </a:xfrm>
          <a:prstGeom prst="rect">
            <a:avLst/>
          </a:prstGeom>
        </p:spPr>
      </p:pic>
    </p:spTree>
    <p:extLst>
      <p:ext uri="{BB962C8B-B14F-4D97-AF65-F5344CB8AC3E}">
        <p14:creationId xmlns:p14="http://schemas.microsoft.com/office/powerpoint/2010/main" val="9031570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03B374-8096-4012-AA58-BC1D2248E235}"/>
              </a:ext>
            </a:extLst>
          </p:cNvPr>
          <p:cNvSpPr>
            <a:spLocks noGrp="1"/>
          </p:cNvSpPr>
          <p:nvPr>
            <p:ph type="title"/>
          </p:nvPr>
        </p:nvSpPr>
        <p:spPr>
          <a:xfrm>
            <a:off x="718686" y="5091762"/>
            <a:ext cx="7484787" cy="1264588"/>
          </a:xfrm>
        </p:spPr>
        <p:txBody>
          <a:bodyPr vert="horz" lIns="91440" tIns="45720" rIns="91440" bIns="45720" rtlCol="0" anchor="ctr">
            <a:normAutofit/>
          </a:bodyPr>
          <a:lstStyle/>
          <a:p>
            <a:pPr algn="r"/>
            <a:r>
              <a:rPr lang="en-US" sz="4800">
                <a:solidFill>
                  <a:srgbClr val="FFFFFF"/>
                </a:solidFill>
              </a:rPr>
              <a:t>POC</a:t>
            </a:r>
          </a:p>
        </p:txBody>
      </p:sp>
      <p:sp>
        <p:nvSpPr>
          <p:cNvPr id="3" name="Content Placeholder 2">
            <a:extLst>
              <a:ext uri="{FF2B5EF4-FFF2-40B4-BE49-F238E27FC236}">
                <a16:creationId xmlns:a16="http://schemas.microsoft.com/office/drawing/2014/main" id="{8C63C7E3-8F37-46D3-A3C6-FD3D171DFB5D}"/>
              </a:ext>
            </a:extLst>
          </p:cNvPr>
          <p:cNvSpPr>
            <a:spLocks noGrp="1"/>
          </p:cNvSpPr>
          <p:nvPr>
            <p:ph idx="1"/>
          </p:nvPr>
        </p:nvSpPr>
        <p:spPr>
          <a:xfrm>
            <a:off x="8602119" y="5091763"/>
            <a:ext cx="2871195" cy="1264587"/>
          </a:xfrm>
        </p:spPr>
        <p:txBody>
          <a:bodyPr vert="horz" lIns="91440" tIns="45720" rIns="91440" bIns="45720" rtlCol="0" anchor="ctr">
            <a:normAutofit/>
          </a:bodyPr>
          <a:lstStyle/>
          <a:p>
            <a:pPr marL="0" indent="0">
              <a:buNone/>
            </a:pPr>
            <a:r>
              <a:rPr lang="en-US" sz="2000">
                <a:solidFill>
                  <a:srgbClr val="FFC000"/>
                </a:solidFill>
              </a:rPr>
              <a:t>We are redirected to google.</a:t>
            </a:r>
          </a:p>
        </p:txBody>
      </p:sp>
      <p:pic>
        <p:nvPicPr>
          <p:cNvPr id="5" name="Picture 4" descr="Graphical user interface, text, application&#10;&#10;Description automatically generated">
            <a:extLst>
              <a:ext uri="{FF2B5EF4-FFF2-40B4-BE49-F238E27FC236}">
                <a16:creationId xmlns:a16="http://schemas.microsoft.com/office/drawing/2014/main" id="{9C54FD8B-7423-4840-A255-707AC1BD29B3}"/>
              </a:ext>
            </a:extLst>
          </p:cNvPr>
          <p:cNvPicPr>
            <a:picLocks noChangeAspect="1"/>
          </p:cNvPicPr>
          <p:nvPr/>
        </p:nvPicPr>
        <p:blipFill rotWithShape="1">
          <a:blip r:embed="rId2">
            <a:extLst>
              <a:ext uri="{28A0092B-C50C-407E-A947-70E740481C1C}">
                <a14:useLocalDpi xmlns:a14="http://schemas.microsoft.com/office/drawing/2010/main" val="0"/>
              </a:ext>
            </a:extLst>
          </a:blip>
          <a:srcRect l="795" r="2149" b="-2"/>
          <a:stretch/>
        </p:blipFill>
        <p:spPr>
          <a:xfrm>
            <a:off x="320040" y="320040"/>
            <a:ext cx="11548872" cy="4462272"/>
          </a:xfrm>
          <a:prstGeom prst="rect">
            <a:avLst/>
          </a:prstGeom>
        </p:spPr>
      </p:pic>
      <p:cxnSp>
        <p:nvCxnSpPr>
          <p:cNvPr id="17" name="Straight Connector 11">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153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AC9E-A0C9-440F-B991-F804D8C86ACC}"/>
              </a:ext>
            </a:extLst>
          </p:cNvPr>
          <p:cNvSpPr>
            <a:spLocks noGrp="1"/>
          </p:cNvSpPr>
          <p:nvPr>
            <p:ph type="title"/>
          </p:nvPr>
        </p:nvSpPr>
        <p:spPr/>
        <p:txBody>
          <a:bodyPr/>
          <a:lstStyle/>
          <a:p>
            <a:r>
              <a:rPr lang="en-US" dirty="0"/>
              <a:t>Business Impact - Low </a:t>
            </a:r>
          </a:p>
        </p:txBody>
      </p:sp>
      <p:sp>
        <p:nvSpPr>
          <p:cNvPr id="4" name="Content Placeholder 2">
            <a:extLst>
              <a:ext uri="{FF2B5EF4-FFF2-40B4-BE49-F238E27FC236}">
                <a16:creationId xmlns:a16="http://schemas.microsoft.com/office/drawing/2014/main" id="{61DCF286-1043-4F0C-9F3E-62B76E00091A}"/>
              </a:ext>
            </a:extLst>
          </p:cNvPr>
          <p:cNvSpPr>
            <a:spLocks noGrp="1"/>
          </p:cNvSpPr>
          <p:nvPr>
            <p:ph idx="1"/>
          </p:nvPr>
        </p:nvSpPr>
        <p:spPr>
          <a:xfrm>
            <a:off x="838200" y="1825625"/>
            <a:ext cx="10515600" cy="4351338"/>
          </a:xfrm>
        </p:spPr>
        <p:txBody>
          <a:bodyPr>
            <a:normAutofit fontScale="85000" lnSpcReduction="20000"/>
          </a:bodyPr>
          <a:lstStyle/>
          <a:p>
            <a:pPr marL="0" indent="0">
              <a:buNone/>
            </a:pPr>
            <a:r>
              <a:rPr lang="en-US" dirty="0"/>
              <a:t>An hacker can redirect the request to a malicious site. This can cause harm to the client and he can loose his trust in the website.</a:t>
            </a:r>
          </a:p>
          <a:p>
            <a:pPr marL="0" indent="0">
              <a:buNone/>
            </a:pPr>
            <a:endParaRPr lang="en-US" dirty="0"/>
          </a:p>
          <a:p>
            <a:pPr marL="0" indent="0">
              <a:buNone/>
            </a:pPr>
            <a:r>
              <a:rPr lang="en-US" sz="4400" dirty="0"/>
              <a:t>Recommendations :</a:t>
            </a:r>
          </a:p>
          <a:p>
            <a:r>
              <a:rPr lang="en-US" dirty="0"/>
              <a:t>Disable Offsite Redirects.</a:t>
            </a:r>
          </a:p>
          <a:p>
            <a:r>
              <a:rPr lang="en-US" dirty="0"/>
              <a:t>An id should be used to redirect the user.</a:t>
            </a:r>
          </a:p>
          <a:p>
            <a:r>
              <a:rPr lang="en-US" dirty="0"/>
              <a:t>A redirection page should be used on which the user have to confirm redirection.</a:t>
            </a:r>
          </a:p>
          <a:p>
            <a:pPr marL="0" indent="0">
              <a:buNone/>
            </a:pPr>
            <a:endParaRPr lang="en-US" dirty="0"/>
          </a:p>
          <a:p>
            <a:pPr marL="0" indent="0">
              <a:buNone/>
            </a:pPr>
            <a:r>
              <a:rPr lang="en-US" sz="4800" dirty="0"/>
              <a:t>References:</a:t>
            </a:r>
          </a:p>
          <a:p>
            <a:pPr marL="0" indent="0">
              <a:buNone/>
            </a:pPr>
            <a:r>
              <a:rPr lang="en-US" dirty="0">
                <a:hlinkClick r:id="rId2"/>
              </a:rPr>
              <a:t>https://cwe.mitre.org:443</a:t>
            </a:r>
            <a:r>
              <a:rPr lang="en-US" dirty="0"/>
              <a:t>  </a:t>
            </a:r>
          </a:p>
        </p:txBody>
      </p:sp>
    </p:spTree>
    <p:extLst>
      <p:ext uri="{BB962C8B-B14F-4D97-AF65-F5344CB8AC3E}">
        <p14:creationId xmlns:p14="http://schemas.microsoft.com/office/powerpoint/2010/main" val="35570800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040C5-24F2-4DA5-ACD8-ED6A4B728357}"/>
              </a:ext>
            </a:extLst>
          </p:cNvPr>
          <p:cNvSpPr>
            <a:spLocks noGrp="1"/>
          </p:cNvSpPr>
          <p:nvPr>
            <p:ph type="title"/>
          </p:nvPr>
        </p:nvSpPr>
        <p:spPr/>
        <p:txBody>
          <a:bodyPr/>
          <a:lstStyle/>
          <a:p>
            <a:r>
              <a:rPr lang="en-US" dirty="0"/>
              <a:t>12. PII Leakage</a:t>
            </a:r>
          </a:p>
        </p:txBody>
      </p:sp>
      <p:graphicFrame>
        <p:nvGraphicFramePr>
          <p:cNvPr id="4" name="Table 4">
            <a:extLst>
              <a:ext uri="{FF2B5EF4-FFF2-40B4-BE49-F238E27FC236}">
                <a16:creationId xmlns:a16="http://schemas.microsoft.com/office/drawing/2014/main" id="{DAEFD5F8-80AC-441D-84CB-EA2A8B01B70B}"/>
              </a:ext>
            </a:extLst>
          </p:cNvPr>
          <p:cNvGraphicFramePr>
            <a:graphicFrameLocks noGrp="1"/>
          </p:cNvGraphicFramePr>
          <p:nvPr>
            <p:ph idx="1"/>
            <p:extLst>
              <p:ext uri="{D42A27DB-BD31-4B8C-83A1-F6EECF244321}">
                <p14:modId xmlns:p14="http://schemas.microsoft.com/office/powerpoint/2010/main" val="798845655"/>
              </p:ext>
            </p:extLst>
          </p:nvPr>
        </p:nvGraphicFramePr>
        <p:xfrm>
          <a:off x="838200" y="1825624"/>
          <a:ext cx="10515600" cy="3873717"/>
        </p:xfrm>
        <a:graphic>
          <a:graphicData uri="http://schemas.openxmlformats.org/drawingml/2006/table">
            <a:tbl>
              <a:tblPr firstRow="1" bandRow="1">
                <a:tableStyleId>{5C22544A-7EE6-4342-B048-85BDC9FD1C3A}</a:tableStyleId>
              </a:tblPr>
              <a:tblGrid>
                <a:gridCol w="2894556">
                  <a:extLst>
                    <a:ext uri="{9D8B030D-6E8A-4147-A177-3AD203B41FA5}">
                      <a16:colId xmlns:a16="http://schemas.microsoft.com/office/drawing/2014/main" val="879810706"/>
                    </a:ext>
                  </a:extLst>
                </a:gridCol>
                <a:gridCol w="7621044">
                  <a:extLst>
                    <a:ext uri="{9D8B030D-6E8A-4147-A177-3AD203B41FA5}">
                      <a16:colId xmlns:a16="http://schemas.microsoft.com/office/drawing/2014/main" val="579292127"/>
                    </a:ext>
                  </a:extLst>
                </a:gridCol>
              </a:tblGrid>
              <a:tr h="3873717">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PII Leakage</a:t>
                      </a:r>
                    </a:p>
                    <a:p>
                      <a:pPr algn="ctr"/>
                      <a:r>
                        <a:rPr lang="en-US" dirty="0"/>
                        <a:t>(Critical)</a:t>
                      </a:r>
                    </a:p>
                  </a:txBody>
                  <a:tcPr>
                    <a:solidFill>
                      <a:srgbClr val="FF0000"/>
                    </a:solidFill>
                  </a:tcPr>
                </a:tc>
                <a:tc>
                  <a:txBody>
                    <a:bodyPr/>
                    <a:lstStyle/>
                    <a:p>
                      <a:r>
                        <a:rPr lang="en-US" dirty="0">
                          <a:solidFill>
                            <a:schemeClr val="tx1"/>
                          </a:solidFill>
                        </a:rPr>
                        <a:t>Below mentioned </a:t>
                      </a:r>
                      <a:r>
                        <a:rPr lang="en-US" dirty="0" err="1">
                          <a:solidFill>
                            <a:schemeClr val="tx1"/>
                          </a:solidFill>
                        </a:rPr>
                        <a:t>url</a:t>
                      </a:r>
                      <a:r>
                        <a:rPr lang="en-US" dirty="0">
                          <a:solidFill>
                            <a:schemeClr val="tx1"/>
                          </a:solidFill>
                        </a:rPr>
                        <a:t> leaks critical information via PII leakage.</a:t>
                      </a:r>
                    </a:p>
                    <a:p>
                      <a:endParaRPr lang="en-US" dirty="0">
                        <a:solidFill>
                          <a:schemeClr val="tx1"/>
                        </a:solidFill>
                      </a:endParaRPr>
                    </a:p>
                    <a:p>
                      <a:r>
                        <a:rPr lang="en-US" dirty="0">
                          <a:solidFill>
                            <a:schemeClr val="tx1"/>
                          </a:solidFill>
                        </a:rPr>
                        <a:t>Affected URL:</a:t>
                      </a:r>
                    </a:p>
                    <a:p>
                      <a:r>
                        <a:rPr lang="en-US" dirty="0">
                          <a:solidFill>
                            <a:schemeClr val="tx1"/>
                          </a:solidFill>
                          <a:hlinkClick r:id="rId2"/>
                        </a:rPr>
                        <a:t>http://13.234.119.115/static/images/uploads/</a:t>
                      </a:r>
                      <a:endParaRPr lang="en-US" dirty="0">
                        <a:solidFill>
                          <a:schemeClr val="tx1"/>
                        </a:solidFill>
                      </a:endParaRPr>
                    </a:p>
                    <a:p>
                      <a:endParaRPr lang="en-US" dirty="0">
                        <a:solidFill>
                          <a:schemeClr val="tx1"/>
                        </a:solidFill>
                      </a:endParaRPr>
                    </a:p>
                    <a:p>
                      <a:r>
                        <a:rPr lang="en-US" dirty="0">
                          <a:solidFill>
                            <a:schemeClr val="tx1"/>
                          </a:solidFill>
                        </a:rPr>
                        <a:t>Affected Parameter: images</a:t>
                      </a:r>
                    </a:p>
                    <a:p>
                      <a:endParaRPr lang="en-US" dirty="0">
                        <a:solidFill>
                          <a:schemeClr val="tx1"/>
                        </a:solidFill>
                      </a:endParaRPr>
                    </a:p>
                  </a:txBody>
                  <a:tcPr>
                    <a:solidFill>
                      <a:schemeClr val="bg2"/>
                    </a:solidFill>
                  </a:tcPr>
                </a:tc>
                <a:extLst>
                  <a:ext uri="{0D108BD9-81ED-4DB2-BD59-A6C34878D82A}">
                    <a16:rowId xmlns:a16="http://schemas.microsoft.com/office/drawing/2014/main" val="3011906155"/>
                  </a:ext>
                </a:extLst>
              </a:tr>
            </a:tbl>
          </a:graphicData>
        </a:graphic>
      </p:graphicFrame>
    </p:spTree>
    <p:extLst>
      <p:ext uri="{BB962C8B-B14F-4D97-AF65-F5344CB8AC3E}">
        <p14:creationId xmlns:p14="http://schemas.microsoft.com/office/powerpoint/2010/main" val="9696746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141C-8F78-4830-8EA8-B2C9F9A1A858}"/>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7632464D-5F6B-421F-8397-647453085B8F}"/>
              </a:ext>
            </a:extLst>
          </p:cNvPr>
          <p:cNvSpPr>
            <a:spLocks noGrp="1"/>
          </p:cNvSpPr>
          <p:nvPr>
            <p:ph idx="1"/>
          </p:nvPr>
        </p:nvSpPr>
        <p:spPr/>
        <p:txBody>
          <a:bodyPr/>
          <a:lstStyle/>
          <a:p>
            <a:r>
              <a:rPr lang="en-US" dirty="0"/>
              <a:t>Open </a:t>
            </a:r>
            <a:r>
              <a:rPr lang="en-US" dirty="0">
                <a:hlinkClick r:id="rId2"/>
              </a:rPr>
              <a:t>http://13.234.119.115/products.php</a:t>
            </a:r>
            <a:r>
              <a:rPr lang="en-US" dirty="0"/>
              <a:t> , now drag any product’s image to a new tab.</a:t>
            </a:r>
          </a:p>
          <a:p>
            <a:r>
              <a:rPr lang="en-US" dirty="0"/>
              <a:t>Now remove the name of the image and press enter.</a:t>
            </a:r>
          </a:p>
          <a:p>
            <a:r>
              <a:rPr lang="en-US" dirty="0"/>
              <a:t>The product images folder will open.</a:t>
            </a:r>
          </a:p>
        </p:txBody>
      </p:sp>
    </p:spTree>
    <p:extLst>
      <p:ext uri="{BB962C8B-B14F-4D97-AF65-F5344CB8AC3E}">
        <p14:creationId xmlns:p14="http://schemas.microsoft.com/office/powerpoint/2010/main" val="32099841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FFD5-CE8F-4040-A8F9-9DB266404A80}"/>
              </a:ext>
            </a:extLst>
          </p:cNvPr>
          <p:cNvSpPr>
            <a:spLocks noGrp="1"/>
          </p:cNvSpPr>
          <p:nvPr>
            <p:ph type="title"/>
          </p:nvPr>
        </p:nvSpPr>
        <p:spPr>
          <a:xfrm>
            <a:off x="5452404" y="-253853"/>
            <a:ext cx="10515600" cy="1325563"/>
          </a:xfrm>
        </p:spPr>
        <p:txBody>
          <a:bodyPr/>
          <a:lstStyle/>
          <a:p>
            <a:r>
              <a:rPr lang="en-US" dirty="0"/>
              <a:t>POC</a:t>
            </a:r>
          </a:p>
        </p:txBody>
      </p:sp>
      <p:pic>
        <p:nvPicPr>
          <p:cNvPr id="5" name="Content Placeholder 4" descr="Table&#10;&#10;Description automatically generated">
            <a:extLst>
              <a:ext uri="{FF2B5EF4-FFF2-40B4-BE49-F238E27FC236}">
                <a16:creationId xmlns:a16="http://schemas.microsoft.com/office/drawing/2014/main" id="{3B48E495-0105-4B9A-BB37-AB39EF4E7E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102" y="700468"/>
            <a:ext cx="11443795" cy="6157532"/>
          </a:xfrm>
        </p:spPr>
      </p:pic>
    </p:spTree>
    <p:extLst>
      <p:ext uri="{BB962C8B-B14F-4D97-AF65-F5344CB8AC3E}">
        <p14:creationId xmlns:p14="http://schemas.microsoft.com/office/powerpoint/2010/main" val="1411424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3DC1-C0AC-4E35-B2D5-76C4455CFF9C}"/>
              </a:ext>
            </a:extLst>
          </p:cNvPr>
          <p:cNvSpPr>
            <a:spLocks noGrp="1"/>
          </p:cNvSpPr>
          <p:nvPr>
            <p:ph type="title"/>
          </p:nvPr>
        </p:nvSpPr>
        <p:spPr/>
        <p:txBody>
          <a:bodyPr/>
          <a:lstStyle/>
          <a:p>
            <a:r>
              <a:rPr lang="en-US" dirty="0"/>
              <a:t>Business Impact - High</a:t>
            </a:r>
          </a:p>
        </p:txBody>
      </p:sp>
      <p:sp>
        <p:nvSpPr>
          <p:cNvPr id="3" name="Content Placeholder 2">
            <a:extLst>
              <a:ext uri="{FF2B5EF4-FFF2-40B4-BE49-F238E27FC236}">
                <a16:creationId xmlns:a16="http://schemas.microsoft.com/office/drawing/2014/main" id="{94A1E330-85EE-4AF6-8222-3EB5E0FFA8EF}"/>
              </a:ext>
            </a:extLst>
          </p:cNvPr>
          <p:cNvSpPr>
            <a:spLocks noGrp="1"/>
          </p:cNvSpPr>
          <p:nvPr>
            <p:ph idx="1"/>
          </p:nvPr>
        </p:nvSpPr>
        <p:spPr/>
        <p:txBody>
          <a:bodyPr/>
          <a:lstStyle/>
          <a:p>
            <a:r>
              <a:rPr lang="en-US" dirty="0"/>
              <a:t>A malicious hacker can gain access to shell applications and various other HTML files which have been shown in the listing. Also it have a week password flaw as well.</a:t>
            </a:r>
          </a:p>
          <a:p>
            <a:r>
              <a:rPr lang="en-US" dirty="0"/>
              <a:t>A hacker can get access to the shell through which he can upload his own malicious code and cause damage to the website.</a:t>
            </a:r>
          </a:p>
          <a:p>
            <a:endParaRPr lang="en-US" dirty="0"/>
          </a:p>
        </p:txBody>
      </p:sp>
    </p:spTree>
    <p:extLst>
      <p:ext uri="{BB962C8B-B14F-4D97-AF65-F5344CB8AC3E}">
        <p14:creationId xmlns:p14="http://schemas.microsoft.com/office/powerpoint/2010/main" val="18362498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87D5-6627-44A1-ACD6-F41BDD982FB3}"/>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D1E8574C-3B47-4DF2-A3E8-D979AC91E540}"/>
              </a:ext>
            </a:extLst>
          </p:cNvPr>
          <p:cNvSpPr>
            <a:spLocks noGrp="1"/>
          </p:cNvSpPr>
          <p:nvPr>
            <p:ph idx="1"/>
          </p:nvPr>
        </p:nvSpPr>
        <p:spPr/>
        <p:txBody>
          <a:bodyPr/>
          <a:lstStyle/>
          <a:p>
            <a:r>
              <a:rPr lang="en-US" dirty="0"/>
              <a:t>2 factor authentication should be added for sensitive data with a strong password.</a:t>
            </a:r>
          </a:p>
          <a:p>
            <a:r>
              <a:rPr lang="en-US" dirty="0"/>
              <a:t>Find all PII stored and encrypt them with encryption technique.</a:t>
            </a:r>
          </a:p>
          <a:p>
            <a:r>
              <a:rPr lang="en-US" dirty="0"/>
              <a:t>Disable the listing.</a:t>
            </a:r>
          </a:p>
        </p:txBody>
      </p:sp>
    </p:spTree>
    <p:extLst>
      <p:ext uri="{BB962C8B-B14F-4D97-AF65-F5344CB8AC3E}">
        <p14:creationId xmlns:p14="http://schemas.microsoft.com/office/powerpoint/2010/main" val="471139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7244-0952-452B-855C-4FE95752EC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C3B677-8A0E-414E-A4AB-A750BFDD6C67}"/>
              </a:ext>
            </a:extLst>
          </p:cNvPr>
          <p:cNvSpPr>
            <a:spLocks noGrp="1"/>
          </p:cNvSpPr>
          <p:nvPr>
            <p:ph idx="1"/>
          </p:nvPr>
        </p:nvSpPr>
        <p:spPr/>
        <p:txBody>
          <a:bodyPr/>
          <a:lstStyle/>
          <a:p>
            <a:endParaRPr lang="en-US"/>
          </a:p>
        </p:txBody>
      </p:sp>
      <p:pic>
        <p:nvPicPr>
          <p:cNvPr id="5" name="Picture 4" descr="Text&#10;&#10;Description automatically generated">
            <a:extLst>
              <a:ext uri="{FF2B5EF4-FFF2-40B4-BE49-F238E27FC236}">
                <a16:creationId xmlns:a16="http://schemas.microsoft.com/office/drawing/2014/main" id="{DA63CBC5-0B37-4F29-95EB-96A152B7E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731"/>
            <a:ext cx="12192000" cy="6990837"/>
          </a:xfrm>
          <a:prstGeom prst="rect">
            <a:avLst/>
          </a:prstGeom>
        </p:spPr>
      </p:pic>
    </p:spTree>
    <p:extLst>
      <p:ext uri="{BB962C8B-B14F-4D97-AF65-F5344CB8AC3E}">
        <p14:creationId xmlns:p14="http://schemas.microsoft.com/office/powerpoint/2010/main" val="40798472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26393-4C52-4DFA-8430-CD741ACCAE9F}"/>
              </a:ext>
            </a:extLst>
          </p:cNvPr>
          <p:cNvSpPr>
            <a:spLocks noGrp="1"/>
          </p:cNvSpPr>
          <p:nvPr>
            <p:ph type="title"/>
          </p:nvPr>
        </p:nvSpPr>
        <p:spPr/>
        <p:txBody>
          <a:bodyPr/>
          <a:lstStyle/>
          <a:p>
            <a:r>
              <a:rPr lang="en-US" dirty="0"/>
              <a:t>13. Self Redirection / HTML /Brute Forcing / Developer Flaw</a:t>
            </a:r>
          </a:p>
        </p:txBody>
      </p:sp>
      <p:graphicFrame>
        <p:nvGraphicFramePr>
          <p:cNvPr id="4" name="Table 4">
            <a:extLst>
              <a:ext uri="{FF2B5EF4-FFF2-40B4-BE49-F238E27FC236}">
                <a16:creationId xmlns:a16="http://schemas.microsoft.com/office/drawing/2014/main" id="{F5BA2DEF-9980-4144-8AD1-9D7A8319C5AA}"/>
              </a:ext>
            </a:extLst>
          </p:cNvPr>
          <p:cNvGraphicFramePr>
            <a:graphicFrameLocks noGrp="1"/>
          </p:cNvGraphicFramePr>
          <p:nvPr>
            <p:ph idx="1"/>
            <p:extLst>
              <p:ext uri="{D42A27DB-BD31-4B8C-83A1-F6EECF244321}">
                <p14:modId xmlns:p14="http://schemas.microsoft.com/office/powerpoint/2010/main" val="3586356452"/>
              </p:ext>
            </p:extLst>
          </p:nvPr>
        </p:nvGraphicFramePr>
        <p:xfrm>
          <a:off x="838200" y="1825625"/>
          <a:ext cx="10515600" cy="3310046"/>
        </p:xfrm>
        <a:graphic>
          <a:graphicData uri="http://schemas.openxmlformats.org/drawingml/2006/table">
            <a:tbl>
              <a:tblPr firstRow="1" bandRow="1">
                <a:tableStyleId>{5C22544A-7EE6-4342-B048-85BDC9FD1C3A}</a:tableStyleId>
              </a:tblPr>
              <a:tblGrid>
                <a:gridCol w="2806874">
                  <a:extLst>
                    <a:ext uri="{9D8B030D-6E8A-4147-A177-3AD203B41FA5}">
                      <a16:colId xmlns:a16="http://schemas.microsoft.com/office/drawing/2014/main" val="2035199341"/>
                    </a:ext>
                  </a:extLst>
                </a:gridCol>
                <a:gridCol w="7708726">
                  <a:extLst>
                    <a:ext uri="{9D8B030D-6E8A-4147-A177-3AD203B41FA5}">
                      <a16:colId xmlns:a16="http://schemas.microsoft.com/office/drawing/2014/main" val="3867079170"/>
                    </a:ext>
                  </a:extLst>
                </a:gridCol>
              </a:tblGrid>
              <a:tr h="3310046">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Brute Forcing/HTML / Developer Flaw</a:t>
                      </a:r>
                    </a:p>
                    <a:p>
                      <a:pPr algn="ctr"/>
                      <a:r>
                        <a:rPr lang="en-US" dirty="0"/>
                        <a:t>(Low)</a:t>
                      </a:r>
                    </a:p>
                  </a:txBody>
                  <a:tcPr>
                    <a:solidFill>
                      <a:srgbClr val="92D050"/>
                    </a:solidFill>
                  </a:tcPr>
                </a:tc>
                <a:tc>
                  <a:txBody>
                    <a:bodyPr/>
                    <a:lstStyle/>
                    <a:p>
                      <a:r>
                        <a:rPr lang="en-US" dirty="0">
                          <a:solidFill>
                            <a:schemeClr val="tx1"/>
                          </a:solidFill>
                        </a:rPr>
                        <a:t>Below mentioned </a:t>
                      </a:r>
                      <a:r>
                        <a:rPr lang="en-US" dirty="0" err="1">
                          <a:solidFill>
                            <a:schemeClr val="tx1"/>
                          </a:solidFill>
                        </a:rPr>
                        <a:t>url</a:t>
                      </a:r>
                      <a:r>
                        <a:rPr lang="en-US" dirty="0">
                          <a:solidFill>
                            <a:schemeClr val="tx1"/>
                          </a:solidFill>
                        </a:rPr>
                        <a:t> has a development flaw as it displays the customer email id.</a:t>
                      </a:r>
                    </a:p>
                    <a:p>
                      <a:endParaRPr lang="en-US" dirty="0">
                        <a:solidFill>
                          <a:schemeClr val="tx1"/>
                        </a:solidFill>
                      </a:endParaRPr>
                    </a:p>
                    <a:p>
                      <a:r>
                        <a:rPr lang="en-US" dirty="0">
                          <a:solidFill>
                            <a:schemeClr val="tx1"/>
                          </a:solidFill>
                        </a:rPr>
                        <a:t>Affected URL - </a:t>
                      </a:r>
                      <a:r>
                        <a:rPr lang="en-US" dirty="0">
                          <a:solidFill>
                            <a:schemeClr val="tx1"/>
                          </a:solidFill>
                          <a:hlinkClick r:id="rId2"/>
                        </a:rPr>
                        <a:t>http://13.234.119.115/reset_password/customer.php</a:t>
                      </a:r>
                      <a:endParaRPr lang="en-US" dirty="0">
                        <a:solidFill>
                          <a:schemeClr val="tx1"/>
                        </a:solidFill>
                      </a:endParaRPr>
                    </a:p>
                    <a:p>
                      <a:endParaRPr lang="en-US" dirty="0">
                        <a:solidFill>
                          <a:schemeClr val="tx1"/>
                        </a:solidFill>
                      </a:endParaRPr>
                    </a:p>
                    <a:p>
                      <a:r>
                        <a:rPr lang="en-US" dirty="0">
                          <a:solidFill>
                            <a:schemeClr val="tx1"/>
                          </a:solidFill>
                        </a:rPr>
                        <a:t>Affected parameter – Password reset</a:t>
                      </a:r>
                    </a:p>
                  </a:txBody>
                  <a:tcPr>
                    <a:solidFill>
                      <a:schemeClr val="bg2"/>
                    </a:solidFill>
                  </a:tcPr>
                </a:tc>
                <a:extLst>
                  <a:ext uri="{0D108BD9-81ED-4DB2-BD59-A6C34878D82A}">
                    <a16:rowId xmlns:a16="http://schemas.microsoft.com/office/drawing/2014/main" val="3868809993"/>
                  </a:ext>
                </a:extLst>
              </a:tr>
            </a:tbl>
          </a:graphicData>
        </a:graphic>
      </p:graphicFrame>
    </p:spTree>
    <p:extLst>
      <p:ext uri="{BB962C8B-B14F-4D97-AF65-F5344CB8AC3E}">
        <p14:creationId xmlns:p14="http://schemas.microsoft.com/office/powerpoint/2010/main" val="2950842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9566-BBBB-4DAC-A338-68415E498CD2}"/>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592F85B1-C66F-4167-B0B9-BC66A1C7E917}"/>
              </a:ext>
            </a:extLst>
          </p:cNvPr>
          <p:cNvSpPr>
            <a:spLocks noGrp="1"/>
          </p:cNvSpPr>
          <p:nvPr>
            <p:ph idx="1"/>
          </p:nvPr>
        </p:nvSpPr>
        <p:spPr/>
        <p:txBody>
          <a:bodyPr/>
          <a:lstStyle/>
          <a:p>
            <a:r>
              <a:rPr lang="en-US" dirty="0"/>
              <a:t>Go to </a:t>
            </a:r>
            <a:r>
              <a:rPr lang="en-US" dirty="0">
                <a:hlinkClick r:id="rId2"/>
              </a:rPr>
              <a:t>http://13.234.119.115/login/customer.php</a:t>
            </a:r>
            <a:r>
              <a:rPr lang="en-US" dirty="0"/>
              <a:t> .</a:t>
            </a:r>
          </a:p>
          <a:p>
            <a:r>
              <a:rPr lang="en-US" dirty="0"/>
              <a:t>Copy any user name.</a:t>
            </a:r>
          </a:p>
          <a:p>
            <a:r>
              <a:rPr lang="en-US" dirty="0"/>
              <a:t>Click on “Forgot your password?”</a:t>
            </a:r>
          </a:p>
          <a:p>
            <a:r>
              <a:rPr lang="en-US" dirty="0"/>
              <a:t>Paste the copied username in the username section.</a:t>
            </a:r>
          </a:p>
          <a:p>
            <a:r>
              <a:rPr lang="en-US" dirty="0"/>
              <a:t>It will display the email id of the user.</a:t>
            </a:r>
          </a:p>
          <a:p>
            <a:r>
              <a:rPr lang="en-US" dirty="0"/>
              <a:t>It can also be brute forced using Burp Suite for extracting customer’s email id.  </a:t>
            </a:r>
          </a:p>
        </p:txBody>
      </p:sp>
    </p:spTree>
    <p:extLst>
      <p:ext uri="{BB962C8B-B14F-4D97-AF65-F5344CB8AC3E}">
        <p14:creationId xmlns:p14="http://schemas.microsoft.com/office/powerpoint/2010/main" val="1108477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0097-B501-4958-9012-C1CBC35D3424}"/>
              </a:ext>
            </a:extLst>
          </p:cNvPr>
          <p:cNvSpPr>
            <a:spLocks noGrp="1"/>
          </p:cNvSpPr>
          <p:nvPr>
            <p:ph type="title"/>
          </p:nvPr>
        </p:nvSpPr>
        <p:spPr/>
        <p:txBody>
          <a:bodyPr/>
          <a:lstStyle/>
          <a:p>
            <a:r>
              <a:rPr lang="en-US"/>
              <a:t>POC</a:t>
            </a:r>
            <a:endParaRPr lang="en-US" dirty="0"/>
          </a:p>
        </p:txBody>
      </p:sp>
      <p:pic>
        <p:nvPicPr>
          <p:cNvPr id="5" name="Content Placeholder 4" descr="Graphical user interface, application&#10;&#10;Description automatically generated">
            <a:extLst>
              <a:ext uri="{FF2B5EF4-FFF2-40B4-BE49-F238E27FC236}">
                <a16:creationId xmlns:a16="http://schemas.microsoft.com/office/drawing/2014/main" id="{B032CC45-7DED-47EB-98AD-39F4037B24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31412"/>
            <a:ext cx="6049045" cy="3429000"/>
          </a:xfrm>
        </p:spPr>
      </p:pic>
      <p:pic>
        <p:nvPicPr>
          <p:cNvPr id="7" name="Picture 6">
            <a:extLst>
              <a:ext uri="{FF2B5EF4-FFF2-40B4-BE49-F238E27FC236}">
                <a16:creationId xmlns:a16="http://schemas.microsoft.com/office/drawing/2014/main" id="{3FFC7661-5334-4421-A1B5-1B1F244A4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955" y="3429000"/>
            <a:ext cx="6049045" cy="3429000"/>
          </a:xfrm>
          <a:prstGeom prst="rect">
            <a:avLst/>
          </a:prstGeom>
        </p:spPr>
      </p:pic>
      <p:pic>
        <p:nvPicPr>
          <p:cNvPr id="9" name="Picture 8">
            <a:extLst>
              <a:ext uri="{FF2B5EF4-FFF2-40B4-BE49-F238E27FC236}">
                <a16:creationId xmlns:a16="http://schemas.microsoft.com/office/drawing/2014/main" id="{4F1D7C26-539C-42DE-8B41-DD332C1D0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954" y="0"/>
            <a:ext cx="6049045" cy="3212089"/>
          </a:xfrm>
          <a:prstGeom prst="rect">
            <a:avLst/>
          </a:prstGeom>
        </p:spPr>
      </p:pic>
    </p:spTree>
    <p:extLst>
      <p:ext uri="{BB962C8B-B14F-4D97-AF65-F5344CB8AC3E}">
        <p14:creationId xmlns:p14="http://schemas.microsoft.com/office/powerpoint/2010/main" val="587345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323107-0425-4163-8659-1C476CFC3702}"/>
              </a:ext>
            </a:extLst>
          </p:cNvPr>
          <p:cNvSpPr>
            <a:spLocks noGrp="1"/>
          </p:cNvSpPr>
          <p:nvPr>
            <p:ph type="title"/>
          </p:nvPr>
        </p:nvSpPr>
        <p:spPr>
          <a:xfrm>
            <a:off x="1000452" y="1610024"/>
            <a:ext cx="3058621" cy="1457002"/>
          </a:xfrm>
        </p:spPr>
        <p:txBody>
          <a:bodyPr anchor="b">
            <a:normAutofit/>
          </a:bodyPr>
          <a:lstStyle/>
          <a:p>
            <a:r>
              <a:rPr lang="en-US" sz="4000"/>
              <a:t>POC</a:t>
            </a: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9" name="Content Placeholder 8">
            <a:extLst>
              <a:ext uri="{FF2B5EF4-FFF2-40B4-BE49-F238E27FC236}">
                <a16:creationId xmlns:a16="http://schemas.microsoft.com/office/drawing/2014/main" id="{9947CA04-65F1-4D10-B21A-AA340271BA08}"/>
              </a:ext>
            </a:extLst>
          </p:cNvPr>
          <p:cNvSpPr>
            <a:spLocks noGrp="1"/>
          </p:cNvSpPr>
          <p:nvPr>
            <p:ph idx="1"/>
          </p:nvPr>
        </p:nvSpPr>
        <p:spPr>
          <a:xfrm>
            <a:off x="1000450" y="3067026"/>
            <a:ext cx="3058623" cy="3272324"/>
          </a:xfrm>
        </p:spPr>
        <p:txBody>
          <a:bodyPr anchor="t">
            <a:normAutofit/>
          </a:bodyPr>
          <a:lstStyle/>
          <a:p>
            <a:pPr marL="0" indent="0">
              <a:buNone/>
            </a:pPr>
            <a:r>
              <a:rPr lang="en-US" sz="2000"/>
              <a:t>Customer’ s Usernames brute forced using burp suite.</a:t>
            </a:r>
          </a:p>
        </p:txBody>
      </p:sp>
      <p:pic>
        <p:nvPicPr>
          <p:cNvPr id="10" name="Content Placeholder 4" descr="Graphical user interface, application, table&#10;&#10;Description automatically generated">
            <a:extLst>
              <a:ext uri="{FF2B5EF4-FFF2-40B4-BE49-F238E27FC236}">
                <a16:creationId xmlns:a16="http://schemas.microsoft.com/office/drawing/2014/main" id="{8E835411-093D-4256-BC44-2744137671DB}"/>
              </a:ext>
            </a:extLst>
          </p:cNvPr>
          <p:cNvPicPr>
            <a:picLocks noChangeAspect="1"/>
          </p:cNvPicPr>
          <p:nvPr/>
        </p:nvPicPr>
        <p:blipFill rotWithShape="1">
          <a:blip r:embed="rId2">
            <a:extLst>
              <a:ext uri="{28A0092B-C50C-407E-A947-70E740481C1C}">
                <a14:useLocalDpi xmlns:a14="http://schemas.microsoft.com/office/drawing/2010/main" val="0"/>
              </a:ext>
            </a:extLst>
          </a:blip>
          <a:srcRect r="2" b="6707"/>
          <a:stretch/>
        </p:blipFill>
        <p:spPr>
          <a:xfrm>
            <a:off x="4636963" y="10"/>
            <a:ext cx="7555037" cy="3383270"/>
          </a:xfrm>
          <a:prstGeom prst="rect">
            <a:avLst/>
          </a:prstGeom>
        </p:spPr>
      </p:pic>
      <p:pic>
        <p:nvPicPr>
          <p:cNvPr id="11" name="Picture 10" descr="Table&#10;&#10;Description automatically generated">
            <a:extLst>
              <a:ext uri="{FF2B5EF4-FFF2-40B4-BE49-F238E27FC236}">
                <a16:creationId xmlns:a16="http://schemas.microsoft.com/office/drawing/2014/main" id="{92335746-E87F-461E-B2C7-FDA643EF5BDE}"/>
              </a:ext>
            </a:extLst>
          </p:cNvPr>
          <p:cNvPicPr>
            <a:picLocks noChangeAspect="1"/>
          </p:cNvPicPr>
          <p:nvPr/>
        </p:nvPicPr>
        <p:blipFill rotWithShape="1">
          <a:blip r:embed="rId3">
            <a:extLst>
              <a:ext uri="{28A0092B-C50C-407E-A947-70E740481C1C}">
                <a14:useLocalDpi xmlns:a14="http://schemas.microsoft.com/office/drawing/2010/main" val="0"/>
              </a:ext>
            </a:extLst>
          </a:blip>
          <a:srcRect r="1772" b="-1"/>
          <a:stretch/>
        </p:blipFill>
        <p:spPr>
          <a:xfrm>
            <a:off x="4639056" y="3474720"/>
            <a:ext cx="7552944" cy="3383280"/>
          </a:xfrm>
          <a:prstGeom prst="rect">
            <a:avLst/>
          </a:prstGeom>
        </p:spPr>
      </p:pic>
    </p:spTree>
    <p:extLst>
      <p:ext uri="{BB962C8B-B14F-4D97-AF65-F5344CB8AC3E}">
        <p14:creationId xmlns:p14="http://schemas.microsoft.com/office/powerpoint/2010/main" val="15989270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1D609-DC97-4648-9542-45CDEB8571CD}"/>
              </a:ext>
            </a:extLst>
          </p:cNvPr>
          <p:cNvSpPr>
            <a:spLocks noGrp="1"/>
          </p:cNvSpPr>
          <p:nvPr>
            <p:ph type="title"/>
          </p:nvPr>
        </p:nvSpPr>
        <p:spPr/>
        <p:txBody>
          <a:bodyPr/>
          <a:lstStyle/>
          <a:p>
            <a:r>
              <a:rPr lang="en-US" dirty="0"/>
              <a:t>Business Impact - Low</a:t>
            </a:r>
          </a:p>
        </p:txBody>
      </p:sp>
      <p:sp>
        <p:nvSpPr>
          <p:cNvPr id="3" name="Content Placeholder 2">
            <a:extLst>
              <a:ext uri="{FF2B5EF4-FFF2-40B4-BE49-F238E27FC236}">
                <a16:creationId xmlns:a16="http://schemas.microsoft.com/office/drawing/2014/main" id="{F11B7B71-3994-469F-B83B-9CCC807608B2}"/>
              </a:ext>
            </a:extLst>
          </p:cNvPr>
          <p:cNvSpPr>
            <a:spLocks noGrp="1"/>
          </p:cNvSpPr>
          <p:nvPr>
            <p:ph idx="1"/>
          </p:nvPr>
        </p:nvSpPr>
        <p:spPr/>
        <p:txBody>
          <a:bodyPr/>
          <a:lstStyle/>
          <a:p>
            <a:pPr marL="0" indent="0">
              <a:buNone/>
            </a:pPr>
            <a:r>
              <a:rPr lang="en-US" dirty="0"/>
              <a:t>Hacker can only find out the email id of the user but he can still carry out phishing attacks or brute force the password due to rate limiting flaw.</a:t>
            </a:r>
          </a:p>
        </p:txBody>
      </p:sp>
    </p:spTree>
    <p:extLst>
      <p:ext uri="{BB962C8B-B14F-4D97-AF65-F5344CB8AC3E}">
        <p14:creationId xmlns:p14="http://schemas.microsoft.com/office/powerpoint/2010/main" val="28127601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6296-BA13-43DF-A836-67522E2FB61C}"/>
              </a:ext>
            </a:extLst>
          </p:cNvPr>
          <p:cNvSpPr>
            <a:spLocks noGrp="1"/>
          </p:cNvSpPr>
          <p:nvPr>
            <p:ph type="title"/>
          </p:nvPr>
        </p:nvSpPr>
        <p:spPr/>
        <p:txBody>
          <a:bodyPr/>
          <a:lstStyle/>
          <a:p>
            <a:r>
              <a:rPr lang="en-US" b="1" dirty="0"/>
              <a:t>Recommendation</a:t>
            </a:r>
          </a:p>
        </p:txBody>
      </p:sp>
      <p:sp>
        <p:nvSpPr>
          <p:cNvPr id="3" name="Content Placeholder 2">
            <a:extLst>
              <a:ext uri="{FF2B5EF4-FFF2-40B4-BE49-F238E27FC236}">
                <a16:creationId xmlns:a16="http://schemas.microsoft.com/office/drawing/2014/main" id="{58563831-D3DA-4974-A0E6-89E7431A5745}"/>
              </a:ext>
            </a:extLst>
          </p:cNvPr>
          <p:cNvSpPr>
            <a:spLocks noGrp="1"/>
          </p:cNvSpPr>
          <p:nvPr>
            <p:ph idx="1"/>
          </p:nvPr>
        </p:nvSpPr>
        <p:spPr/>
        <p:txBody>
          <a:bodyPr/>
          <a:lstStyle/>
          <a:p>
            <a:r>
              <a:rPr lang="en-US" dirty="0"/>
              <a:t>Do not display the email id on the screen ; directly send the link to the email id.</a:t>
            </a:r>
          </a:p>
          <a:p>
            <a:r>
              <a:rPr lang="en-US" dirty="0"/>
              <a:t>Better authentication should be provided and re-direction site must be rechecked before in action.</a:t>
            </a:r>
          </a:p>
          <a:p>
            <a:endParaRPr lang="en-US" dirty="0"/>
          </a:p>
          <a:p>
            <a:pPr marL="0" indent="0">
              <a:buNone/>
            </a:pPr>
            <a:r>
              <a:rPr lang="en-US" sz="4400" dirty="0"/>
              <a:t>References:</a:t>
            </a:r>
          </a:p>
          <a:p>
            <a:pPr marL="0" indent="0">
              <a:buNone/>
            </a:pPr>
            <a:r>
              <a:rPr lang="en-US" dirty="0">
                <a:hlinkClick r:id="rId2"/>
              </a:rPr>
              <a:t>https://swoopnow.com/website-authentication/#4</a:t>
            </a: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062619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1585-40EE-470A-8FFC-AD04B79F6D79}"/>
              </a:ext>
            </a:extLst>
          </p:cNvPr>
          <p:cNvSpPr>
            <a:spLocks noGrp="1"/>
          </p:cNvSpPr>
          <p:nvPr>
            <p:ph type="title"/>
          </p:nvPr>
        </p:nvSpPr>
        <p:spPr/>
        <p:txBody>
          <a:bodyPr/>
          <a:lstStyle/>
          <a:p>
            <a:r>
              <a:rPr lang="en-US" dirty="0"/>
              <a:t> 14. Multiple Vulnerabilities found in blog sites (PII leakage , temporary XSS , </a:t>
            </a:r>
            <a:r>
              <a:rPr lang="en-US" dirty="0" err="1"/>
              <a:t>etc</a:t>
            </a:r>
            <a:r>
              <a:rPr lang="en-US" dirty="0"/>
              <a:t>)</a:t>
            </a:r>
          </a:p>
        </p:txBody>
      </p:sp>
      <p:graphicFrame>
        <p:nvGraphicFramePr>
          <p:cNvPr id="4" name="Table 4">
            <a:extLst>
              <a:ext uri="{FF2B5EF4-FFF2-40B4-BE49-F238E27FC236}">
                <a16:creationId xmlns:a16="http://schemas.microsoft.com/office/drawing/2014/main" id="{1C0D0116-A463-440D-8ADB-42E7C8C03F15}"/>
              </a:ext>
            </a:extLst>
          </p:cNvPr>
          <p:cNvGraphicFramePr>
            <a:graphicFrameLocks noGrp="1"/>
          </p:cNvGraphicFramePr>
          <p:nvPr>
            <p:ph idx="1"/>
            <p:extLst>
              <p:ext uri="{D42A27DB-BD31-4B8C-83A1-F6EECF244321}">
                <p14:modId xmlns:p14="http://schemas.microsoft.com/office/powerpoint/2010/main" val="2985901491"/>
              </p:ext>
            </p:extLst>
          </p:nvPr>
        </p:nvGraphicFramePr>
        <p:xfrm>
          <a:off x="838200" y="1825625"/>
          <a:ext cx="10515600" cy="530352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536328894"/>
                    </a:ext>
                  </a:extLst>
                </a:gridCol>
                <a:gridCol w="7696200">
                  <a:extLst>
                    <a:ext uri="{9D8B030D-6E8A-4147-A177-3AD203B41FA5}">
                      <a16:colId xmlns:a16="http://schemas.microsoft.com/office/drawing/2014/main" val="2772832344"/>
                    </a:ext>
                  </a:extLst>
                </a:gridCol>
              </a:tblGrid>
              <a:tr h="4059374">
                <a:tc>
                  <a:txBody>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Multiple Vulnerabilities in blog sites </a:t>
                      </a:r>
                      <a:r>
                        <a:rPr lang="en-US" dirty="0"/>
                        <a:t>(PII leakage , temporary XSS , </a:t>
                      </a:r>
                      <a:r>
                        <a:rPr lang="en-US" dirty="0" err="1"/>
                        <a:t>etc</a:t>
                      </a:r>
                      <a:r>
                        <a:rPr lang="en-US" dirty="0"/>
                        <a:t>)</a:t>
                      </a:r>
                    </a:p>
                    <a:p>
                      <a:pPr algn="ctr"/>
                      <a:r>
                        <a:rPr lang="en-US" dirty="0">
                          <a:solidFill>
                            <a:schemeClr val="bg1"/>
                          </a:solidFill>
                        </a:rPr>
                        <a:t>(critical)</a:t>
                      </a:r>
                    </a:p>
                  </a:txBody>
                  <a:tcPr>
                    <a:solidFill>
                      <a:srgbClr val="FF0000"/>
                    </a:solidFill>
                  </a:tcPr>
                </a:tc>
                <a:tc>
                  <a:txBody>
                    <a:bodyPr/>
                    <a:lstStyle/>
                    <a:p>
                      <a:r>
                        <a:rPr lang="en-US" dirty="0">
                          <a:solidFill>
                            <a:schemeClr val="tx1"/>
                          </a:solidFill>
                        </a:rPr>
                        <a:t>Below are the affected URL and parameters of the blog site :</a:t>
                      </a:r>
                    </a:p>
                    <a:p>
                      <a:endParaRPr lang="en-US" dirty="0">
                        <a:solidFill>
                          <a:schemeClr val="tx1"/>
                        </a:solidFill>
                      </a:endParaRPr>
                    </a:p>
                    <a:p>
                      <a:r>
                        <a:rPr lang="en-US" dirty="0">
                          <a:solidFill>
                            <a:schemeClr val="tx1"/>
                          </a:solidFill>
                        </a:rPr>
                        <a:t>Affected URL - </a:t>
                      </a:r>
                      <a:r>
                        <a:rPr lang="en-US" dirty="0">
                          <a:solidFill>
                            <a:schemeClr val="tx1"/>
                          </a:solidFill>
                          <a:hlinkClick r:id="rId2"/>
                        </a:rPr>
                        <a:t>http://3.6.93.248/wondercms/</a:t>
                      </a:r>
                      <a:endParaRPr lang="en-US" dirty="0">
                        <a:solidFill>
                          <a:schemeClr val="tx1"/>
                        </a:solidFill>
                      </a:endParaRPr>
                    </a:p>
                    <a:p>
                      <a:endParaRPr lang="en-US" dirty="0">
                        <a:solidFill>
                          <a:schemeClr val="tx1"/>
                        </a:solidFill>
                      </a:endParaRPr>
                    </a:p>
                    <a:p>
                      <a:r>
                        <a:rPr lang="en-US" dirty="0">
                          <a:solidFill>
                            <a:schemeClr val="tx1"/>
                          </a:solidFill>
                        </a:rPr>
                        <a:t>Affected URL - </a:t>
                      </a:r>
                      <a:r>
                        <a:rPr lang="en-US" dirty="0">
                          <a:solidFill>
                            <a:schemeClr val="tx1"/>
                          </a:solidFill>
                          <a:hlinkClick r:id="rId3"/>
                        </a:rPr>
                        <a:t>http://3.6.93.248/wondercms/files/b374kmini.php</a:t>
                      </a:r>
                      <a:endParaRPr lang="en-US" dirty="0">
                        <a:solidFill>
                          <a:schemeClr val="tx1"/>
                        </a:solidFill>
                      </a:endParaRPr>
                    </a:p>
                    <a:p>
                      <a:endParaRPr lang="en-US" dirty="0">
                        <a:solidFill>
                          <a:schemeClr val="tx1"/>
                        </a:solidFill>
                      </a:endParaRPr>
                    </a:p>
                    <a:p>
                      <a:r>
                        <a:rPr lang="en-US" dirty="0">
                          <a:solidFill>
                            <a:schemeClr val="tx1"/>
                          </a:solidFill>
                        </a:rPr>
                        <a:t>Affected Parameter - File Upload (Post)</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Affected URL - </a:t>
                      </a:r>
                      <a:r>
                        <a:rPr lang="en-US" dirty="0">
                          <a:solidFill>
                            <a:schemeClr val="tx1"/>
                          </a:solidFill>
                          <a:hlinkClick r:id="rId4"/>
                        </a:rPr>
                        <a:t>http://3.6.93.248/wondercms/home</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Affected Parameter - File (Get)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txBody>
                  <a:tcPr>
                    <a:solidFill>
                      <a:schemeClr val="bg2"/>
                    </a:solidFill>
                  </a:tcPr>
                </a:tc>
                <a:extLst>
                  <a:ext uri="{0D108BD9-81ED-4DB2-BD59-A6C34878D82A}">
                    <a16:rowId xmlns:a16="http://schemas.microsoft.com/office/drawing/2014/main" val="2124494328"/>
                  </a:ext>
                </a:extLst>
              </a:tr>
            </a:tbl>
          </a:graphicData>
        </a:graphic>
      </p:graphicFrame>
    </p:spTree>
    <p:extLst>
      <p:ext uri="{BB962C8B-B14F-4D97-AF65-F5344CB8AC3E}">
        <p14:creationId xmlns:p14="http://schemas.microsoft.com/office/powerpoint/2010/main" val="31337411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14AC3261-6AE1-4420-AB18-B00D4FACC419}"/>
              </a:ext>
            </a:extLst>
          </p:cNvPr>
          <p:cNvPicPr>
            <a:picLocks noChangeAspect="1"/>
          </p:cNvPicPr>
          <p:nvPr/>
        </p:nvPicPr>
        <p:blipFill rotWithShape="1">
          <a:blip r:embed="rId2">
            <a:extLst>
              <a:ext uri="{28A0092B-C50C-407E-A947-70E740481C1C}">
                <a14:useLocalDpi xmlns:a14="http://schemas.microsoft.com/office/drawing/2010/main" val="0"/>
              </a:ext>
            </a:extLst>
          </a:blip>
          <a:srcRect r="-1" b="2580"/>
          <a:stretch/>
        </p:blipFill>
        <p:spPr>
          <a:xfrm>
            <a:off x="320040" y="320040"/>
            <a:ext cx="11548872" cy="4303462"/>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EE5B66-64F7-470B-AA7C-E1B68294EB18}"/>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rPr>
              <a:t>Observations</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A08DC41-5F04-42B9-8882-86F3FE1FF16C}"/>
              </a:ext>
            </a:extLst>
          </p:cNvPr>
          <p:cNvSpPr>
            <a:spLocks noGrp="1"/>
          </p:cNvSpPr>
          <p:nvPr>
            <p:ph idx="1"/>
          </p:nvPr>
        </p:nvSpPr>
        <p:spPr>
          <a:xfrm>
            <a:off x="4379976" y="5009083"/>
            <a:ext cx="6976872" cy="1345997"/>
          </a:xfrm>
        </p:spPr>
        <p:txBody>
          <a:bodyPr anchor="ctr">
            <a:normAutofit/>
          </a:bodyPr>
          <a:lstStyle/>
          <a:p>
            <a:pPr marL="0" indent="0">
              <a:buNone/>
            </a:pPr>
            <a:r>
              <a:rPr lang="en-US" sz="1700" dirty="0">
                <a:solidFill>
                  <a:schemeClr val="bg1"/>
                </a:solidFill>
              </a:rPr>
              <a:t>On the front page of the website we can find the login option , that says “Click here to log in , the password is admin” . By clicking on it ; it will redirect us on the login page where we just have to type ‘admin’ as password and we will log into the admin account.  This is server side misconfiguration.</a:t>
            </a:r>
          </a:p>
        </p:txBody>
      </p:sp>
    </p:spTree>
    <p:extLst>
      <p:ext uri="{BB962C8B-B14F-4D97-AF65-F5344CB8AC3E}">
        <p14:creationId xmlns:p14="http://schemas.microsoft.com/office/powerpoint/2010/main" val="508026165"/>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798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13DADC6-7131-44AD-AA32-9C6AE93AD9D5}"/>
              </a:ext>
            </a:extLst>
          </p:cNvPr>
          <p:cNvSpPr>
            <a:spLocks noGrp="1"/>
          </p:cNvSpPr>
          <p:nvPr>
            <p:ph type="title"/>
          </p:nvPr>
        </p:nvSpPr>
        <p:spPr>
          <a:xfrm>
            <a:off x="777240" y="731519"/>
            <a:ext cx="2845191" cy="3237579"/>
          </a:xfrm>
        </p:spPr>
        <p:txBody>
          <a:bodyPr>
            <a:normAutofit/>
          </a:bodyPr>
          <a:lstStyle/>
          <a:p>
            <a:r>
              <a:rPr lang="en-US" sz="3500">
                <a:solidFill>
                  <a:srgbClr val="FFFFFF"/>
                </a:solidFill>
              </a:rPr>
              <a:t>Observations:</a:t>
            </a:r>
          </a:p>
        </p:txBody>
      </p:sp>
      <p:pic>
        <p:nvPicPr>
          <p:cNvPr id="5" name="Picture 4" descr="Graphical user interface, application&#10;&#10;Description automatically generated">
            <a:extLst>
              <a:ext uri="{FF2B5EF4-FFF2-40B4-BE49-F238E27FC236}">
                <a16:creationId xmlns:a16="http://schemas.microsoft.com/office/drawing/2014/main" id="{3F93CA5E-6E1C-473C-86DD-436DEADB541E}"/>
              </a:ext>
            </a:extLst>
          </p:cNvPr>
          <p:cNvPicPr>
            <a:picLocks noChangeAspect="1"/>
          </p:cNvPicPr>
          <p:nvPr/>
        </p:nvPicPr>
        <p:blipFill rotWithShape="1">
          <a:blip r:embed="rId2">
            <a:extLst>
              <a:ext uri="{28A0092B-C50C-407E-A947-70E740481C1C}">
                <a14:useLocalDpi xmlns:a14="http://schemas.microsoft.com/office/drawing/2010/main" val="0"/>
              </a:ext>
            </a:extLst>
          </a:blip>
          <a:srcRect r="5077" b="-2"/>
          <a:stretch/>
        </p:blipFill>
        <p:spPr>
          <a:xfrm>
            <a:off x="4044603" y="448056"/>
            <a:ext cx="7680450" cy="3802932"/>
          </a:xfrm>
          <a:prstGeom prst="rect">
            <a:avLst/>
          </a:prstGeom>
        </p:spPr>
      </p:pic>
      <p:sp>
        <p:nvSpPr>
          <p:cNvPr id="12"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F9E466-E704-498B-A56F-9D834BF4E304}"/>
              </a:ext>
            </a:extLst>
          </p:cNvPr>
          <p:cNvSpPr>
            <a:spLocks noGrp="1"/>
          </p:cNvSpPr>
          <p:nvPr>
            <p:ph idx="1"/>
          </p:nvPr>
        </p:nvSpPr>
        <p:spPr>
          <a:xfrm>
            <a:off x="4379709" y="4642338"/>
            <a:ext cx="7037591" cy="1564310"/>
          </a:xfrm>
        </p:spPr>
        <p:txBody>
          <a:bodyPr anchor="ctr">
            <a:normAutofit/>
          </a:bodyPr>
          <a:lstStyle/>
          <a:p>
            <a:pPr marL="0" indent="0">
              <a:buNone/>
            </a:pPr>
            <a:r>
              <a:rPr lang="en-US" sz="1800" dirty="0"/>
              <a:t>When we log in as admin , we see some text which says ‘It’s alive !’ . When we click on it ; We can see the source code of the website. A malicious hacker can easily use this for phishing attacks.</a:t>
            </a:r>
          </a:p>
        </p:txBody>
      </p:sp>
    </p:spTree>
    <p:extLst>
      <p:ext uri="{BB962C8B-B14F-4D97-AF65-F5344CB8AC3E}">
        <p14:creationId xmlns:p14="http://schemas.microsoft.com/office/powerpoint/2010/main" val="441798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1D7ED4-1B94-421E-ACBC-2F883F7A7407}"/>
              </a:ext>
            </a:extLst>
          </p:cNvPr>
          <p:cNvSpPr>
            <a:spLocks noGrp="1"/>
          </p:cNvSpPr>
          <p:nvPr>
            <p:ph type="title"/>
          </p:nvPr>
        </p:nvSpPr>
        <p:spPr>
          <a:xfrm>
            <a:off x="1000452" y="1610024"/>
            <a:ext cx="3058621" cy="1457002"/>
          </a:xfrm>
        </p:spPr>
        <p:txBody>
          <a:bodyPr anchor="b">
            <a:normAutofit/>
          </a:bodyPr>
          <a:lstStyle/>
          <a:p>
            <a:r>
              <a:rPr lang="en-US" sz="4000"/>
              <a:t>Observations</a:t>
            </a:r>
          </a:p>
        </p:txBody>
      </p:sp>
      <p:grpSp>
        <p:nvGrpSpPr>
          <p:cNvPr id="13" name="Group 12">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4"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318AE5F6-FE0C-4E2F-B7D3-3BA9CDC240D9}"/>
              </a:ext>
            </a:extLst>
          </p:cNvPr>
          <p:cNvSpPr>
            <a:spLocks noGrp="1"/>
          </p:cNvSpPr>
          <p:nvPr>
            <p:ph idx="1"/>
          </p:nvPr>
        </p:nvSpPr>
        <p:spPr>
          <a:xfrm>
            <a:off x="1000450" y="3067026"/>
            <a:ext cx="3058623" cy="3272324"/>
          </a:xfrm>
        </p:spPr>
        <p:txBody>
          <a:bodyPr anchor="t">
            <a:normAutofit/>
          </a:bodyPr>
          <a:lstStyle/>
          <a:p>
            <a:pPr marL="0" indent="0">
              <a:buNone/>
            </a:pPr>
            <a:r>
              <a:rPr lang="en-US" sz="1400"/>
              <a:t>After logging into the site as Admin ; go to settings then go to files. Here you can see some files with ‘.php’ extension. These files can give you information about the site and some of them are also capable of taking over the site. Here if we select ‘</a:t>
            </a:r>
            <a:r>
              <a:rPr lang="en-US" sz="1400">
                <a:hlinkClick r:id="rId2"/>
              </a:rPr>
              <a:t>/wondercms/files/</a:t>
            </a:r>
            <a:r>
              <a:rPr lang="en-US" sz="1400" b="1">
                <a:hlinkClick r:id="rId2"/>
              </a:rPr>
              <a:t>b374kmini.php</a:t>
            </a:r>
            <a:r>
              <a:rPr lang="en-US" sz="1400"/>
              <a:t>’ it will open the b374mini shell which is used by hackers as backdoor into the website. It will give us many crucial information  such as server ip address , database , shell , php info , upload files and one can also mail some one which can be used for phishing attacks.</a:t>
            </a:r>
          </a:p>
        </p:txBody>
      </p:sp>
      <p:pic>
        <p:nvPicPr>
          <p:cNvPr id="6" name="Content Placeholder 4" descr="A screenshot of a computer screen&#10;&#10;Description automatically generated">
            <a:extLst>
              <a:ext uri="{FF2B5EF4-FFF2-40B4-BE49-F238E27FC236}">
                <a16:creationId xmlns:a16="http://schemas.microsoft.com/office/drawing/2014/main" id="{85A9F629-6229-48B4-AA67-78B1366867A7}"/>
              </a:ext>
            </a:extLst>
          </p:cNvPr>
          <p:cNvPicPr>
            <a:picLocks noChangeAspect="1"/>
          </p:cNvPicPr>
          <p:nvPr/>
        </p:nvPicPr>
        <p:blipFill rotWithShape="1">
          <a:blip r:embed="rId3">
            <a:extLst>
              <a:ext uri="{28A0092B-C50C-407E-A947-70E740481C1C}">
                <a14:useLocalDpi xmlns:a14="http://schemas.microsoft.com/office/drawing/2010/main" val="0"/>
              </a:ext>
            </a:extLst>
          </a:blip>
          <a:srcRect r="2" b="9075"/>
          <a:stretch/>
        </p:blipFill>
        <p:spPr>
          <a:xfrm>
            <a:off x="4636963" y="10"/>
            <a:ext cx="7555037" cy="338327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A07E619B-C687-4F40-B2F9-58A8DAF3B70D}"/>
              </a:ext>
            </a:extLst>
          </p:cNvPr>
          <p:cNvPicPr>
            <a:picLocks noChangeAspect="1"/>
          </p:cNvPicPr>
          <p:nvPr/>
        </p:nvPicPr>
        <p:blipFill rotWithShape="1">
          <a:blip r:embed="rId4">
            <a:extLst>
              <a:ext uri="{28A0092B-C50C-407E-A947-70E740481C1C}">
                <a14:useLocalDpi xmlns:a14="http://schemas.microsoft.com/office/drawing/2010/main" val="0"/>
              </a:ext>
            </a:extLst>
          </a:blip>
          <a:srcRect t="10114" r="-2" b="6932"/>
          <a:stretch/>
        </p:blipFill>
        <p:spPr>
          <a:xfrm>
            <a:off x="4639056" y="3474720"/>
            <a:ext cx="7552944" cy="3383280"/>
          </a:xfrm>
          <a:prstGeom prst="rect">
            <a:avLst/>
          </a:prstGeom>
        </p:spPr>
      </p:pic>
    </p:spTree>
    <p:extLst>
      <p:ext uri="{BB962C8B-B14F-4D97-AF65-F5344CB8AC3E}">
        <p14:creationId xmlns:p14="http://schemas.microsoft.com/office/powerpoint/2010/main" val="2773235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4609</Words>
  <Application>Microsoft Office PowerPoint</Application>
  <PresentationFormat>Widescreen</PresentationFormat>
  <Paragraphs>666</Paragraphs>
  <Slides>105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105</vt:i4>
      </vt:variant>
    </vt:vector>
  </HeadingPairs>
  <TitlesOfParts>
    <vt:vector size="109" baseType="lpstr">
      <vt:lpstr>Arial</vt:lpstr>
      <vt:lpstr>Calibri</vt:lpstr>
      <vt:lpstr>Calibri Light</vt:lpstr>
      <vt:lpstr>Office Theme</vt:lpstr>
      <vt:lpstr>E-COMMERCE WEBSITE LIFESTYLE STORE</vt:lpstr>
      <vt:lpstr>SECURITY STATUS – EXTREMELY VULNERABLE</vt:lpstr>
      <vt:lpstr>Vulnerability Statistics</vt:lpstr>
      <vt:lpstr>Vulnerabilities:</vt:lpstr>
      <vt:lpstr>1. SQL Injection</vt:lpstr>
      <vt:lpstr>PowerPoint Presentation</vt:lpstr>
      <vt:lpstr>Observation</vt:lpstr>
      <vt:lpstr>Proof of Concept (POC)</vt:lpstr>
      <vt:lpstr>PowerPoint Presentation</vt:lpstr>
      <vt:lpstr>Business Impact – Extremely High</vt:lpstr>
      <vt:lpstr>Recommendations :</vt:lpstr>
      <vt:lpstr>References</vt:lpstr>
      <vt:lpstr>2. Admin account takeover (OTP Bruteforce)</vt:lpstr>
      <vt:lpstr>Observations</vt:lpstr>
      <vt:lpstr>Observation :</vt:lpstr>
      <vt:lpstr>Observations:</vt:lpstr>
      <vt:lpstr>Observations: OTP found</vt:lpstr>
      <vt:lpstr>POC</vt:lpstr>
      <vt:lpstr>Business Impact – Extremely High</vt:lpstr>
      <vt:lpstr>Recommendation</vt:lpstr>
      <vt:lpstr>3. XSS, execute console commands and shell upload on Admin Dashboard</vt:lpstr>
      <vt:lpstr>Observation</vt:lpstr>
      <vt:lpstr>Observations</vt:lpstr>
      <vt:lpstr>Observations :</vt:lpstr>
      <vt:lpstr>Observations</vt:lpstr>
      <vt:lpstr>Observations</vt:lpstr>
      <vt:lpstr>POC </vt:lpstr>
      <vt:lpstr>Business Impact – Extremely High</vt:lpstr>
      <vt:lpstr>4. Unauthorized access to customer details</vt:lpstr>
      <vt:lpstr>Unauthorized access to customer details</vt:lpstr>
      <vt:lpstr>Observations</vt:lpstr>
      <vt:lpstr>Observations</vt:lpstr>
      <vt:lpstr>Observations</vt:lpstr>
      <vt:lpstr>Observations</vt:lpstr>
      <vt:lpstr>POC </vt:lpstr>
      <vt:lpstr>PowerPoint Presentation</vt:lpstr>
      <vt:lpstr>Business Impact - Extremely High</vt:lpstr>
      <vt:lpstr>Recommendation:</vt:lpstr>
      <vt:lpstr>5. CSRF</vt:lpstr>
      <vt:lpstr>Observations</vt:lpstr>
      <vt:lpstr>POC</vt:lpstr>
      <vt:lpstr>Observation</vt:lpstr>
      <vt:lpstr>POC </vt:lpstr>
      <vt:lpstr>Business Impact – Very High</vt:lpstr>
      <vt:lpstr>Recommendations</vt:lpstr>
      <vt:lpstr>6. Brute Forcing Coupon Code</vt:lpstr>
      <vt:lpstr>Observation</vt:lpstr>
      <vt:lpstr>POC </vt:lpstr>
      <vt:lpstr>POC</vt:lpstr>
      <vt:lpstr>Business Impact - High</vt:lpstr>
      <vt:lpstr>7. Reflected cross-site-scripting (XSS)</vt:lpstr>
      <vt:lpstr>Reflected cross-site-scripting (XSS)</vt:lpstr>
      <vt:lpstr>Observations</vt:lpstr>
      <vt:lpstr>Observations </vt:lpstr>
      <vt:lpstr>Observations :</vt:lpstr>
      <vt:lpstr>Observations :</vt:lpstr>
      <vt:lpstr>POC</vt:lpstr>
      <vt:lpstr>POC</vt:lpstr>
      <vt:lpstr>POC</vt:lpstr>
      <vt:lpstr>Business Impact - High</vt:lpstr>
      <vt:lpstr>Recommendations</vt:lpstr>
      <vt:lpstr>8. Directory Listings</vt:lpstr>
      <vt:lpstr>Observations</vt:lpstr>
      <vt:lpstr>POC</vt:lpstr>
      <vt:lpstr>POC</vt:lpstr>
      <vt:lpstr>POC</vt:lpstr>
      <vt:lpstr>POC</vt:lpstr>
      <vt:lpstr>POC – composer.lock , composer.json</vt:lpstr>
      <vt:lpstr>POC</vt:lpstr>
      <vt:lpstr>POC</vt:lpstr>
      <vt:lpstr>Business Impact - High</vt:lpstr>
      <vt:lpstr>Recommendations</vt:lpstr>
      <vt:lpstr>9. Information Disclosure</vt:lpstr>
      <vt:lpstr>Observations</vt:lpstr>
      <vt:lpstr>Observations</vt:lpstr>
      <vt:lpstr>POC</vt:lpstr>
      <vt:lpstr>Business Impact – Moderate</vt:lpstr>
      <vt:lpstr>10. Default Messages</vt:lpstr>
      <vt:lpstr>Observations and POC</vt:lpstr>
      <vt:lpstr>Business Impact - Moderate</vt:lpstr>
      <vt:lpstr>11. Open Redirection</vt:lpstr>
      <vt:lpstr>Observations</vt:lpstr>
      <vt:lpstr>POC</vt:lpstr>
      <vt:lpstr>Business Impact - Low </vt:lpstr>
      <vt:lpstr>12. PII Leakage</vt:lpstr>
      <vt:lpstr>Observations</vt:lpstr>
      <vt:lpstr>POC</vt:lpstr>
      <vt:lpstr>Business Impact - High</vt:lpstr>
      <vt:lpstr>Recommendations:</vt:lpstr>
      <vt:lpstr>13. Self Redirection / HTML /Brute Forcing / Developer Flaw</vt:lpstr>
      <vt:lpstr>Observations</vt:lpstr>
      <vt:lpstr>POC</vt:lpstr>
      <vt:lpstr>POC</vt:lpstr>
      <vt:lpstr>Business Impact - Low</vt:lpstr>
      <vt:lpstr>Recommendation</vt:lpstr>
      <vt:lpstr> 14. Multiple Vulnerabilities found in blog sites (PII leakage , temporary XSS , etc)</vt:lpstr>
      <vt:lpstr>Observations</vt:lpstr>
      <vt:lpstr>Observations:</vt:lpstr>
      <vt:lpstr>Observations</vt:lpstr>
      <vt:lpstr>Observations </vt:lpstr>
      <vt:lpstr>Observations </vt:lpstr>
      <vt:lpstr>Observations</vt:lpstr>
      <vt:lpstr>Business Impact – Extremely High</vt:lpstr>
      <vt:lpstr>Recommendations :</vt:lpstr>
      <vt:lpstr>THANK YOU  Contact to – divyansh.2109@gmail.com or 8429399383 for further details and patch assistance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 LIFESTYLE STORE</dc:title>
  <dc:creator>Rajeeva Kunwar</dc:creator>
  <cp:lastModifiedBy>Rajeeva Kunwar</cp:lastModifiedBy>
  <cp:revision>1</cp:revision>
  <dcterms:created xsi:type="dcterms:W3CDTF">2020-10-24T18:03:54Z</dcterms:created>
  <dcterms:modified xsi:type="dcterms:W3CDTF">2020-10-24T18:06:09Z</dcterms:modified>
</cp:coreProperties>
</file>